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15" r:id="rId4"/>
  </p:sldMasterIdLst>
  <p:notesMasterIdLst>
    <p:notesMasterId r:id="rId32"/>
  </p:notesMasterIdLst>
  <p:handoutMasterIdLst>
    <p:handoutMasterId r:id="rId33"/>
  </p:handoutMasterIdLst>
  <p:sldIdLst>
    <p:sldId id="9528" r:id="rId5"/>
    <p:sldId id="9598" r:id="rId6"/>
    <p:sldId id="9599" r:id="rId7"/>
    <p:sldId id="9562" r:id="rId8"/>
    <p:sldId id="9600" r:id="rId9"/>
    <p:sldId id="9601" r:id="rId10"/>
    <p:sldId id="9612" r:id="rId11"/>
    <p:sldId id="9602" r:id="rId12"/>
    <p:sldId id="9603" r:id="rId13"/>
    <p:sldId id="9604" r:id="rId14"/>
    <p:sldId id="9605" r:id="rId15"/>
    <p:sldId id="9606" r:id="rId16"/>
    <p:sldId id="9608" r:id="rId17"/>
    <p:sldId id="9609" r:id="rId18"/>
    <p:sldId id="9610" r:id="rId19"/>
    <p:sldId id="9611" r:id="rId20"/>
    <p:sldId id="9547" r:id="rId21"/>
    <p:sldId id="9551" r:id="rId22"/>
    <p:sldId id="9552" r:id="rId23"/>
    <p:sldId id="9535" r:id="rId24"/>
    <p:sldId id="9556" r:id="rId25"/>
    <p:sldId id="9524" r:id="rId26"/>
    <p:sldId id="9554" r:id="rId27"/>
    <p:sldId id="9555" r:id="rId28"/>
    <p:sldId id="9553" r:id="rId29"/>
    <p:sldId id="9575" r:id="rId30"/>
    <p:sldId id="9530" r:id="rId31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MS PGothic" panose="020B0600070205080204" pitchFamily="34" charset="-128"/>
      <p:regular r:id="rId38"/>
    </p:embeddedFont>
    <p:embeddedFont>
      <p:font typeface="Oxfam TSTAR PRO" panose="020B0604020202020204" charset="0"/>
      <p:regular r:id="rId39"/>
      <p:bold r:id="rId40"/>
      <p:italic r:id="rId41"/>
      <p:boldItalic r:id="rId42"/>
    </p:embeddedFont>
    <p:embeddedFont>
      <p:font typeface="Oxfam TSTAR PRO Headline" panose="020B0604020202020204" charset="0"/>
      <p:bold r:id="rId43"/>
    </p:embeddedFont>
    <p:embeddedFont>
      <p:font typeface="Oxfam TSTAR PRO Light" panose="020B0604020202020204" charset="0"/>
      <p:regular r:id="rId44"/>
    </p:embeddedFont>
  </p:embeddedFontLst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kas Dhir" initials="VD" lastIdx="1" clrIdx="0">
    <p:extLst>
      <p:ext uri="{19B8F6BF-5375-455C-9EA6-DF929625EA0E}">
        <p15:presenceInfo xmlns:p15="http://schemas.microsoft.com/office/powerpoint/2012/main" userId="S::vdhir@oxfaminternational.org::937994da-ed99-4e7c-87fd-8dc2afd3e98c" providerId="AD"/>
      </p:ext>
    </p:extLst>
  </p:cmAuthor>
  <p:cmAuthor id="2" name="Martina Brunelli" initials="MB" lastIdx="1" clrIdx="1">
    <p:extLst>
      <p:ext uri="{19B8F6BF-5375-455C-9EA6-DF929625EA0E}">
        <p15:presenceInfo xmlns:p15="http://schemas.microsoft.com/office/powerpoint/2012/main" userId="S-1-5-21-1600590626-493623848-2725355604-75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A297"/>
    <a:srgbClr val="33CCCC"/>
    <a:srgbClr val="44841A"/>
    <a:srgbClr val="E70052"/>
    <a:srgbClr val="F16E22"/>
    <a:srgbClr val="BECE45"/>
    <a:srgbClr val="FF1D34"/>
    <a:srgbClr val="53297D"/>
    <a:srgbClr val="EBE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84615" autoAdjust="0"/>
  </p:normalViewPr>
  <p:slideViewPr>
    <p:cSldViewPr snapToGrid="0">
      <p:cViewPr varScale="1">
        <p:scale>
          <a:sx n="69" d="100"/>
          <a:sy n="69" d="100"/>
        </p:scale>
        <p:origin x="9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1A419-4046-4BB6-953F-3B5FED95EB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6C48589-B01B-48A5-A190-D74B125A8316}">
      <dgm:prSet phldrT="[Testo]" custT="1"/>
      <dgm:spPr/>
      <dgm:t>
        <a:bodyPr/>
        <a:lstStyle/>
        <a:p>
          <a:pPr algn="ctr"/>
          <a:r>
            <a:rPr lang="it-IT" sz="1600" dirty="0">
              <a:latin typeface="Oxfam TSTAR PRO Medium" panose="02000806030000020004" pitchFamily="50" charset="0"/>
            </a:rPr>
            <a:t>Condividendo i concetti e gli strumenti di </a:t>
          </a:r>
          <a:r>
            <a:rPr lang="it-IT" sz="1600" dirty="0" err="1">
              <a:latin typeface="Oxfam TSTAR PRO Medium" panose="02000806030000020004" pitchFamily="50" charset="0"/>
            </a:rPr>
            <a:t>safeguarding</a:t>
          </a:r>
          <a:endParaRPr lang="it-IT" sz="1600" dirty="0"/>
        </a:p>
      </dgm:t>
    </dgm:pt>
    <dgm:pt modelId="{6E42DA7E-59B5-4B50-9A34-41FBAAD6BE49}" type="parTrans" cxnId="{069FF8D2-C00A-4154-AE6A-A98212D7DF56}">
      <dgm:prSet/>
      <dgm:spPr/>
      <dgm:t>
        <a:bodyPr/>
        <a:lstStyle/>
        <a:p>
          <a:pPr algn="ctr"/>
          <a:endParaRPr lang="it-IT" sz="1600"/>
        </a:p>
      </dgm:t>
    </dgm:pt>
    <dgm:pt modelId="{2F5D38D6-216E-4548-82C6-A6F17A3F0316}" type="sibTrans" cxnId="{069FF8D2-C00A-4154-AE6A-A98212D7DF56}">
      <dgm:prSet/>
      <dgm:spPr/>
      <dgm:t>
        <a:bodyPr/>
        <a:lstStyle/>
        <a:p>
          <a:pPr algn="ctr"/>
          <a:endParaRPr lang="it-IT" sz="1600"/>
        </a:p>
      </dgm:t>
    </dgm:pt>
    <dgm:pt modelId="{3D58AC5E-F7D2-4A12-B418-310F2271E8AA}">
      <dgm:prSet phldrT="[Testo]" custT="1"/>
      <dgm:spPr/>
      <dgm:t>
        <a:bodyPr/>
        <a:lstStyle/>
        <a:p>
          <a:pPr algn="ctr" rtl="0"/>
          <a:r>
            <a:rPr lang="it-IT" sz="1600" dirty="0">
              <a:latin typeface="Oxfam TSTAR PRO Medium"/>
            </a:rPr>
            <a:t>Identificando aree di rischio</a:t>
          </a:r>
          <a:endParaRPr lang="it-IT" sz="1600" strike="noStrike" dirty="0">
            <a:highlight>
              <a:srgbClr val="FFFF00"/>
            </a:highlight>
            <a:latin typeface="Oxfam TSTAR PRO Medium"/>
          </a:endParaRPr>
        </a:p>
      </dgm:t>
    </dgm:pt>
    <dgm:pt modelId="{E8007DE6-FA6F-4036-8C7C-23BFE473019B}" type="parTrans" cxnId="{6AE3646D-C78E-4385-891A-846552492120}">
      <dgm:prSet/>
      <dgm:spPr/>
      <dgm:t>
        <a:bodyPr/>
        <a:lstStyle/>
        <a:p>
          <a:pPr algn="ctr"/>
          <a:endParaRPr lang="it-IT" sz="1600"/>
        </a:p>
      </dgm:t>
    </dgm:pt>
    <dgm:pt modelId="{8A6A62AA-C29B-47BC-A59A-0A7E1454E6CC}" type="sibTrans" cxnId="{6AE3646D-C78E-4385-891A-846552492120}">
      <dgm:prSet/>
      <dgm:spPr/>
      <dgm:t>
        <a:bodyPr/>
        <a:lstStyle/>
        <a:p>
          <a:pPr algn="ctr"/>
          <a:endParaRPr lang="it-IT" sz="1600"/>
        </a:p>
      </dgm:t>
    </dgm:pt>
    <dgm:pt modelId="{92F18A02-0EE7-4104-8A14-C267CEC64CE8}">
      <dgm:prSet phldrT="[Testo]" custT="1"/>
      <dgm:spPr/>
      <dgm:t>
        <a:bodyPr/>
        <a:lstStyle/>
        <a:p>
          <a:pPr algn="ctr"/>
          <a:r>
            <a:rPr lang="it-IT" sz="1600" dirty="0">
              <a:latin typeface="Oxfam TSTAR PRO Medium"/>
            </a:rPr>
            <a:t>Collaborando nella definizione di una cultura e di un sistema di </a:t>
          </a:r>
          <a:r>
            <a:rPr lang="it-IT" sz="1600" dirty="0" err="1">
              <a:latin typeface="Oxfam TSTAR PRO Medium"/>
            </a:rPr>
            <a:t>child</a:t>
          </a:r>
          <a:r>
            <a:rPr lang="it-IT" sz="1600" dirty="0">
              <a:latin typeface="Oxfam TSTAR PRO Medium"/>
            </a:rPr>
            <a:t> </a:t>
          </a:r>
          <a:r>
            <a:rPr lang="it-IT" sz="1600" dirty="0" err="1">
              <a:latin typeface="Oxfam TSTAR PRO Medium"/>
            </a:rPr>
            <a:t>safeguarding</a:t>
          </a:r>
          <a:r>
            <a:rPr lang="it-IT" sz="1600" dirty="0">
              <a:latin typeface="Oxfam TSTAR PRO Medium"/>
            </a:rPr>
            <a:t> all’interno delle strutture</a:t>
          </a:r>
        </a:p>
      </dgm:t>
    </dgm:pt>
    <dgm:pt modelId="{AFB420B8-398F-4D0E-8160-E9595C22E78E}" type="parTrans" cxnId="{9349E8AC-FEC8-46F9-9D30-802BB56B11F0}">
      <dgm:prSet/>
      <dgm:spPr/>
      <dgm:t>
        <a:bodyPr/>
        <a:lstStyle/>
        <a:p>
          <a:pPr algn="ctr"/>
          <a:endParaRPr lang="it-IT" sz="1600"/>
        </a:p>
      </dgm:t>
    </dgm:pt>
    <dgm:pt modelId="{6CDBCA38-398A-4F5A-B60C-12C4461EDC72}" type="sibTrans" cxnId="{9349E8AC-FEC8-46F9-9D30-802BB56B11F0}">
      <dgm:prSet/>
      <dgm:spPr/>
      <dgm:t>
        <a:bodyPr/>
        <a:lstStyle/>
        <a:p>
          <a:pPr algn="ctr"/>
          <a:endParaRPr lang="it-IT" sz="1600"/>
        </a:p>
      </dgm:t>
    </dgm:pt>
    <dgm:pt modelId="{761E734F-62A7-4D55-B0D9-6841F84740A3}" type="pres">
      <dgm:prSet presAssocID="{7A81A419-4046-4BB6-953F-3B5FED95EB66}" presName="linear" presStyleCnt="0">
        <dgm:presLayoutVars>
          <dgm:animLvl val="lvl"/>
          <dgm:resizeHandles val="exact"/>
        </dgm:presLayoutVars>
      </dgm:prSet>
      <dgm:spPr/>
    </dgm:pt>
    <dgm:pt modelId="{2B5B998B-A86A-47AA-8D49-046C0FC6B21B}" type="pres">
      <dgm:prSet presAssocID="{36C48589-B01B-48A5-A190-D74B125A831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097A153-89E6-494B-9D48-9511E576531B}" type="pres">
      <dgm:prSet presAssocID="{2F5D38D6-216E-4548-82C6-A6F17A3F0316}" presName="spacer" presStyleCnt="0"/>
      <dgm:spPr/>
    </dgm:pt>
    <dgm:pt modelId="{28A05011-B8ED-4EE3-9DA0-1E1183267498}" type="pres">
      <dgm:prSet presAssocID="{3D58AC5E-F7D2-4A12-B418-310F2271E8A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7733350-D6A6-4AFB-91FB-09DD9E59148F}" type="pres">
      <dgm:prSet presAssocID="{8A6A62AA-C29B-47BC-A59A-0A7E1454E6CC}" presName="spacer" presStyleCnt="0"/>
      <dgm:spPr/>
    </dgm:pt>
    <dgm:pt modelId="{E79124A4-490A-4F7F-A775-63D317A7EF54}" type="pres">
      <dgm:prSet presAssocID="{92F18A02-0EE7-4104-8A14-C267CEC64CE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C78C134-807F-40E1-900A-2F67B82C7F9F}" type="presOf" srcId="{92F18A02-0EE7-4104-8A14-C267CEC64CE8}" destId="{E79124A4-490A-4F7F-A775-63D317A7EF54}" srcOrd="0" destOrd="0" presId="urn:microsoft.com/office/officeart/2005/8/layout/vList2"/>
    <dgm:cxn modelId="{5F198E35-16E7-4732-9535-86BCA91A2914}" type="presOf" srcId="{3D58AC5E-F7D2-4A12-B418-310F2271E8AA}" destId="{28A05011-B8ED-4EE3-9DA0-1E1183267498}" srcOrd="0" destOrd="0" presId="urn:microsoft.com/office/officeart/2005/8/layout/vList2"/>
    <dgm:cxn modelId="{6AE3646D-C78E-4385-891A-846552492120}" srcId="{7A81A419-4046-4BB6-953F-3B5FED95EB66}" destId="{3D58AC5E-F7D2-4A12-B418-310F2271E8AA}" srcOrd="1" destOrd="0" parTransId="{E8007DE6-FA6F-4036-8C7C-23BFE473019B}" sibTransId="{8A6A62AA-C29B-47BC-A59A-0A7E1454E6CC}"/>
    <dgm:cxn modelId="{BF3DAB9C-34AE-43EE-AEED-84DE0D1AA886}" type="presOf" srcId="{36C48589-B01B-48A5-A190-D74B125A8316}" destId="{2B5B998B-A86A-47AA-8D49-046C0FC6B21B}" srcOrd="0" destOrd="0" presId="urn:microsoft.com/office/officeart/2005/8/layout/vList2"/>
    <dgm:cxn modelId="{9349E8AC-FEC8-46F9-9D30-802BB56B11F0}" srcId="{7A81A419-4046-4BB6-953F-3B5FED95EB66}" destId="{92F18A02-0EE7-4104-8A14-C267CEC64CE8}" srcOrd="2" destOrd="0" parTransId="{AFB420B8-398F-4D0E-8160-E9595C22E78E}" sibTransId="{6CDBCA38-398A-4F5A-B60C-12C4461EDC72}"/>
    <dgm:cxn modelId="{069FF8D2-C00A-4154-AE6A-A98212D7DF56}" srcId="{7A81A419-4046-4BB6-953F-3B5FED95EB66}" destId="{36C48589-B01B-48A5-A190-D74B125A8316}" srcOrd="0" destOrd="0" parTransId="{6E42DA7E-59B5-4B50-9A34-41FBAAD6BE49}" sibTransId="{2F5D38D6-216E-4548-82C6-A6F17A3F0316}"/>
    <dgm:cxn modelId="{7C8890D9-580B-468B-972E-4234F2DB19B4}" type="presOf" srcId="{7A81A419-4046-4BB6-953F-3B5FED95EB66}" destId="{761E734F-62A7-4D55-B0D9-6841F84740A3}" srcOrd="0" destOrd="0" presId="urn:microsoft.com/office/officeart/2005/8/layout/vList2"/>
    <dgm:cxn modelId="{F3E69671-0601-4F72-B79A-6C49FADD1530}" type="presParOf" srcId="{761E734F-62A7-4D55-B0D9-6841F84740A3}" destId="{2B5B998B-A86A-47AA-8D49-046C0FC6B21B}" srcOrd="0" destOrd="0" presId="urn:microsoft.com/office/officeart/2005/8/layout/vList2"/>
    <dgm:cxn modelId="{AAEF47A6-4DC3-49BC-BA51-E715528F0EFF}" type="presParOf" srcId="{761E734F-62A7-4D55-B0D9-6841F84740A3}" destId="{F097A153-89E6-494B-9D48-9511E576531B}" srcOrd="1" destOrd="0" presId="urn:microsoft.com/office/officeart/2005/8/layout/vList2"/>
    <dgm:cxn modelId="{11EA7A13-0583-460E-85BF-29C38A3C3BDF}" type="presParOf" srcId="{761E734F-62A7-4D55-B0D9-6841F84740A3}" destId="{28A05011-B8ED-4EE3-9DA0-1E1183267498}" srcOrd="2" destOrd="0" presId="urn:microsoft.com/office/officeart/2005/8/layout/vList2"/>
    <dgm:cxn modelId="{12FDDDE7-3DD3-4949-8F0D-9867DFDA6403}" type="presParOf" srcId="{761E734F-62A7-4D55-B0D9-6841F84740A3}" destId="{97733350-D6A6-4AFB-91FB-09DD9E59148F}" srcOrd="3" destOrd="0" presId="urn:microsoft.com/office/officeart/2005/8/layout/vList2"/>
    <dgm:cxn modelId="{ACE7A0B1-AC09-4744-A923-4BEE94F5B179}" type="presParOf" srcId="{761E734F-62A7-4D55-B0D9-6841F84740A3}" destId="{E79124A4-490A-4F7F-A775-63D317A7EF5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07B328-D2BE-42F1-ACD1-3329A8EEAC1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69A04529-E870-4FB1-AE88-C08B310FBDBD}">
      <dgm:prSet phldrT="[Testo]" custT="1"/>
      <dgm:spPr/>
      <dgm:t>
        <a:bodyPr/>
        <a:lstStyle/>
        <a:p>
          <a:r>
            <a:rPr lang="it-IT" sz="1400" i="0" dirty="0">
              <a:latin typeface="Oxfam TSTAR PRO Medium"/>
            </a:rPr>
            <a:t>Un </a:t>
          </a:r>
          <a:r>
            <a:rPr lang="it-IT" sz="1400" b="1" i="0" dirty="0">
              <a:latin typeface="Oxfam TSTAR PRO Medium"/>
            </a:rPr>
            <a:t>Codice di Condotta e un Codice Etico</a:t>
          </a:r>
          <a:r>
            <a:rPr lang="it-IT" sz="1400" i="0" dirty="0">
              <a:latin typeface="Oxfam TSTAR PRO Medium"/>
            </a:rPr>
            <a:t>, regolamento </a:t>
          </a:r>
          <a:r>
            <a:rPr lang="it-IT" sz="1400" b="1" i="0" dirty="0">
              <a:latin typeface="Oxfam TSTAR PRO Medium"/>
            </a:rPr>
            <a:t>condiviso e sottoscritto</a:t>
          </a:r>
          <a:r>
            <a:rPr lang="it-IT" sz="1400" i="0" dirty="0">
              <a:latin typeface="Oxfam TSTAR PRO Medium"/>
            </a:rPr>
            <a:t> da tutti gli operatori/</a:t>
          </a:r>
          <a:r>
            <a:rPr lang="it-IT" sz="1400" i="0" dirty="0" err="1">
              <a:latin typeface="Oxfam TSTAR PRO Medium"/>
            </a:rPr>
            <a:t>trici</a:t>
          </a:r>
          <a:r>
            <a:rPr lang="it-IT" sz="1400" i="0" dirty="0">
              <a:latin typeface="Oxfam TSTAR PRO Medium"/>
            </a:rPr>
            <a:t>, volontari e partner</a:t>
          </a:r>
          <a:endParaRPr lang="it-IT" sz="1400" i="0" dirty="0"/>
        </a:p>
      </dgm:t>
    </dgm:pt>
    <dgm:pt modelId="{C82E84BC-DCB4-423B-80CE-8CF1D68B2325}" type="parTrans" cxnId="{0E737A0F-951C-4379-BA48-203A6F2CF76B}">
      <dgm:prSet/>
      <dgm:spPr/>
      <dgm:t>
        <a:bodyPr/>
        <a:lstStyle/>
        <a:p>
          <a:endParaRPr lang="it-IT" sz="1400" i="0"/>
        </a:p>
      </dgm:t>
    </dgm:pt>
    <dgm:pt modelId="{01CDCE04-10FC-480D-BD94-BFD4EE8766B4}" type="sibTrans" cxnId="{0E737A0F-951C-4379-BA48-203A6F2CF76B}">
      <dgm:prSet/>
      <dgm:spPr/>
      <dgm:t>
        <a:bodyPr/>
        <a:lstStyle/>
        <a:p>
          <a:endParaRPr lang="it-IT" sz="1400" i="0"/>
        </a:p>
      </dgm:t>
    </dgm:pt>
    <dgm:pt modelId="{7017F8FB-F378-49B8-895E-91F82C3AC903}">
      <dgm:prSet custT="1"/>
      <dgm:spPr/>
      <dgm:t>
        <a:bodyPr/>
        <a:lstStyle/>
        <a:p>
          <a:r>
            <a:rPr lang="it-IT" sz="1400" b="1" i="0" dirty="0">
              <a:latin typeface="Oxfam TSTAR PRO Medium"/>
            </a:rPr>
            <a:t>Analisi dei rischi </a:t>
          </a:r>
          <a:r>
            <a:rPr lang="it-IT" sz="1400" i="0" dirty="0">
              <a:latin typeface="Oxfam TSTAR PRO Medium"/>
            </a:rPr>
            <a:t>accurate, mitigazione dei rischi e monitoraggio</a:t>
          </a:r>
        </a:p>
      </dgm:t>
    </dgm:pt>
    <dgm:pt modelId="{F88C4AA8-9542-4572-AB42-508E31259B35}" type="parTrans" cxnId="{204D536B-803D-4BC4-A90A-56AEB22FF202}">
      <dgm:prSet/>
      <dgm:spPr/>
      <dgm:t>
        <a:bodyPr/>
        <a:lstStyle/>
        <a:p>
          <a:endParaRPr lang="it-IT" sz="1400" i="0"/>
        </a:p>
      </dgm:t>
    </dgm:pt>
    <dgm:pt modelId="{DF90D060-D3F7-42CE-A1B1-FDEBF6C9CFC9}" type="sibTrans" cxnId="{204D536B-803D-4BC4-A90A-56AEB22FF202}">
      <dgm:prSet/>
      <dgm:spPr/>
      <dgm:t>
        <a:bodyPr/>
        <a:lstStyle/>
        <a:p>
          <a:endParaRPr lang="it-IT" sz="1400" i="0"/>
        </a:p>
      </dgm:t>
    </dgm:pt>
    <dgm:pt modelId="{74DB0D36-F714-4CA0-AB69-3EF364FF75DA}">
      <dgm:prSet custT="1"/>
      <dgm:spPr/>
      <dgm:t>
        <a:bodyPr/>
        <a:lstStyle/>
        <a:p>
          <a:r>
            <a:rPr lang="it-IT" sz="1400" i="0">
              <a:latin typeface="Oxfam TSTAR PRO Medium"/>
            </a:rPr>
            <a:t>Una </a:t>
          </a:r>
          <a:r>
            <a:rPr lang="it-IT" sz="1400" b="1" i="0">
              <a:latin typeface="Oxfam TSTAR PRO Medium"/>
            </a:rPr>
            <a:t>Procedura di Child Safeguarding</a:t>
          </a:r>
          <a:r>
            <a:rPr lang="it-IT" sz="1400" i="0">
              <a:latin typeface="Oxfam TSTAR PRO Medium"/>
            </a:rPr>
            <a:t> che definisca chiaramente i </a:t>
          </a:r>
          <a:r>
            <a:rPr lang="it-IT" sz="1400" b="1" i="0">
              <a:latin typeface="Oxfam TSTAR PRO Medium"/>
            </a:rPr>
            <a:t>meccanismi</a:t>
          </a:r>
          <a:r>
            <a:rPr lang="it-IT" sz="1400" i="0">
              <a:latin typeface="Oxfam TSTAR PRO Medium"/>
            </a:rPr>
            <a:t> di prevenzione, segnalazione e gestione di eventuali casi</a:t>
          </a:r>
          <a:endParaRPr lang="it-IT" sz="1400" i="0" dirty="0">
            <a:latin typeface="Oxfam TSTAR PRO Medium"/>
          </a:endParaRPr>
        </a:p>
      </dgm:t>
    </dgm:pt>
    <dgm:pt modelId="{F69CE4D0-1544-4555-849B-130E4DC8DD53}" type="parTrans" cxnId="{03531D6E-E657-4C8C-A216-D8FF40EFAEC4}">
      <dgm:prSet/>
      <dgm:spPr/>
      <dgm:t>
        <a:bodyPr/>
        <a:lstStyle/>
        <a:p>
          <a:endParaRPr lang="it-IT" sz="1400" i="0"/>
        </a:p>
      </dgm:t>
    </dgm:pt>
    <dgm:pt modelId="{ABA6BBA6-4A90-4B1F-979A-FAAB0E8F4A78}" type="sibTrans" cxnId="{03531D6E-E657-4C8C-A216-D8FF40EFAEC4}">
      <dgm:prSet/>
      <dgm:spPr/>
      <dgm:t>
        <a:bodyPr/>
        <a:lstStyle/>
        <a:p>
          <a:endParaRPr lang="it-IT" sz="1400" i="0"/>
        </a:p>
      </dgm:t>
    </dgm:pt>
    <dgm:pt modelId="{F5386C9A-BFEB-457F-857C-1CC00D7934AF}">
      <dgm:prSet custT="1"/>
      <dgm:spPr/>
      <dgm:t>
        <a:bodyPr/>
        <a:lstStyle/>
        <a:p>
          <a:r>
            <a:rPr lang="it-IT" sz="1400" i="0" dirty="0">
              <a:latin typeface="Oxfam TSTAR PRO Medium"/>
            </a:rPr>
            <a:t>Percorsi di attribuzione di </a:t>
          </a:r>
          <a:r>
            <a:rPr lang="it-IT" sz="1400" b="1" i="0" dirty="0">
              <a:latin typeface="Oxfam TSTAR PRO Medium"/>
            </a:rPr>
            <a:t>ruoli e responsabilità </a:t>
          </a:r>
          <a:r>
            <a:rPr lang="it-IT" sz="1400" i="0" dirty="0">
              <a:latin typeface="Oxfam TSTAR PRO Medium"/>
            </a:rPr>
            <a:t>chiare</a:t>
          </a:r>
        </a:p>
      </dgm:t>
    </dgm:pt>
    <dgm:pt modelId="{468513E2-8124-45E8-9F6A-88EC2D993EE5}" type="parTrans" cxnId="{C7BFFD6A-3C28-417D-9177-89ED75308676}">
      <dgm:prSet/>
      <dgm:spPr/>
      <dgm:t>
        <a:bodyPr/>
        <a:lstStyle/>
        <a:p>
          <a:endParaRPr lang="it-IT" sz="1400" i="0"/>
        </a:p>
      </dgm:t>
    </dgm:pt>
    <dgm:pt modelId="{A4A549F5-9882-4AB9-9E6C-189B7F11976C}" type="sibTrans" cxnId="{C7BFFD6A-3C28-417D-9177-89ED75308676}">
      <dgm:prSet/>
      <dgm:spPr/>
      <dgm:t>
        <a:bodyPr/>
        <a:lstStyle/>
        <a:p>
          <a:endParaRPr lang="it-IT" sz="1400" i="0"/>
        </a:p>
      </dgm:t>
    </dgm:pt>
    <dgm:pt modelId="{E4EE2F5A-82F8-43C5-8F5B-66D976BA463E}" type="pres">
      <dgm:prSet presAssocID="{D307B328-D2BE-42F1-ACD1-3329A8EEAC19}" presName="linear" presStyleCnt="0">
        <dgm:presLayoutVars>
          <dgm:animLvl val="lvl"/>
          <dgm:resizeHandles val="exact"/>
        </dgm:presLayoutVars>
      </dgm:prSet>
      <dgm:spPr/>
    </dgm:pt>
    <dgm:pt modelId="{70823477-2D50-4DB4-9E9E-353084050D92}" type="pres">
      <dgm:prSet presAssocID="{69A04529-E870-4FB1-AE88-C08B310FBDB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EC25515-5A47-4065-BD77-C4466E6CDE60}" type="pres">
      <dgm:prSet presAssocID="{01CDCE04-10FC-480D-BD94-BFD4EE8766B4}" presName="spacer" presStyleCnt="0"/>
      <dgm:spPr/>
    </dgm:pt>
    <dgm:pt modelId="{8C6C9A4F-4329-45E1-8A46-AB156FBBDD85}" type="pres">
      <dgm:prSet presAssocID="{7017F8FB-F378-49B8-895E-91F82C3AC90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9B2D9B7-960D-4B77-B192-99B8A38253A2}" type="pres">
      <dgm:prSet presAssocID="{DF90D060-D3F7-42CE-A1B1-FDEBF6C9CFC9}" presName="spacer" presStyleCnt="0"/>
      <dgm:spPr/>
    </dgm:pt>
    <dgm:pt modelId="{CAD16710-61B5-45F2-AB9E-AB506717D12A}" type="pres">
      <dgm:prSet presAssocID="{74DB0D36-F714-4CA0-AB69-3EF364FF75D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77FFBAA-27B3-4C4A-83B5-8BB74D17B1AB}" type="pres">
      <dgm:prSet presAssocID="{ABA6BBA6-4A90-4B1F-979A-FAAB0E8F4A78}" presName="spacer" presStyleCnt="0"/>
      <dgm:spPr/>
    </dgm:pt>
    <dgm:pt modelId="{F58065E6-AB6A-4470-9104-7E6F9AFC87BC}" type="pres">
      <dgm:prSet presAssocID="{F5386C9A-BFEB-457F-857C-1CC00D7934A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E737A0F-951C-4379-BA48-203A6F2CF76B}" srcId="{D307B328-D2BE-42F1-ACD1-3329A8EEAC19}" destId="{69A04529-E870-4FB1-AE88-C08B310FBDBD}" srcOrd="0" destOrd="0" parTransId="{C82E84BC-DCB4-423B-80CE-8CF1D68B2325}" sibTransId="{01CDCE04-10FC-480D-BD94-BFD4EE8766B4}"/>
    <dgm:cxn modelId="{C7BFFD6A-3C28-417D-9177-89ED75308676}" srcId="{D307B328-D2BE-42F1-ACD1-3329A8EEAC19}" destId="{F5386C9A-BFEB-457F-857C-1CC00D7934AF}" srcOrd="3" destOrd="0" parTransId="{468513E2-8124-45E8-9F6A-88EC2D993EE5}" sibTransId="{A4A549F5-9882-4AB9-9E6C-189B7F11976C}"/>
    <dgm:cxn modelId="{204D536B-803D-4BC4-A90A-56AEB22FF202}" srcId="{D307B328-D2BE-42F1-ACD1-3329A8EEAC19}" destId="{7017F8FB-F378-49B8-895E-91F82C3AC903}" srcOrd="1" destOrd="0" parTransId="{F88C4AA8-9542-4572-AB42-508E31259B35}" sibTransId="{DF90D060-D3F7-42CE-A1B1-FDEBF6C9CFC9}"/>
    <dgm:cxn modelId="{03531D6E-E657-4C8C-A216-D8FF40EFAEC4}" srcId="{D307B328-D2BE-42F1-ACD1-3329A8EEAC19}" destId="{74DB0D36-F714-4CA0-AB69-3EF364FF75DA}" srcOrd="2" destOrd="0" parTransId="{F69CE4D0-1544-4555-849B-130E4DC8DD53}" sibTransId="{ABA6BBA6-4A90-4B1F-979A-FAAB0E8F4A78}"/>
    <dgm:cxn modelId="{5BB08293-B467-4683-8463-A01044996268}" type="presOf" srcId="{7017F8FB-F378-49B8-895E-91F82C3AC903}" destId="{8C6C9A4F-4329-45E1-8A46-AB156FBBDD85}" srcOrd="0" destOrd="0" presId="urn:microsoft.com/office/officeart/2005/8/layout/vList2"/>
    <dgm:cxn modelId="{23C6AAC3-EEF7-4518-A4DC-947293E23FF4}" type="presOf" srcId="{69A04529-E870-4FB1-AE88-C08B310FBDBD}" destId="{70823477-2D50-4DB4-9E9E-353084050D92}" srcOrd="0" destOrd="0" presId="urn:microsoft.com/office/officeart/2005/8/layout/vList2"/>
    <dgm:cxn modelId="{905CC0C4-BFEF-4E49-8374-0EABE6103378}" type="presOf" srcId="{F5386C9A-BFEB-457F-857C-1CC00D7934AF}" destId="{F58065E6-AB6A-4470-9104-7E6F9AFC87BC}" srcOrd="0" destOrd="0" presId="urn:microsoft.com/office/officeart/2005/8/layout/vList2"/>
    <dgm:cxn modelId="{F034CFD5-350D-4C1E-95C9-3F553C14A577}" type="presOf" srcId="{D307B328-D2BE-42F1-ACD1-3329A8EEAC19}" destId="{E4EE2F5A-82F8-43C5-8F5B-66D976BA463E}" srcOrd="0" destOrd="0" presId="urn:microsoft.com/office/officeart/2005/8/layout/vList2"/>
    <dgm:cxn modelId="{A9BCEAF6-A8AE-47C1-B021-1B2583FD1D3F}" type="presOf" srcId="{74DB0D36-F714-4CA0-AB69-3EF364FF75DA}" destId="{CAD16710-61B5-45F2-AB9E-AB506717D12A}" srcOrd="0" destOrd="0" presId="urn:microsoft.com/office/officeart/2005/8/layout/vList2"/>
    <dgm:cxn modelId="{A5E2A47F-970A-4EA2-BE01-69E754CFFF50}" type="presParOf" srcId="{E4EE2F5A-82F8-43C5-8F5B-66D976BA463E}" destId="{70823477-2D50-4DB4-9E9E-353084050D92}" srcOrd="0" destOrd="0" presId="urn:microsoft.com/office/officeart/2005/8/layout/vList2"/>
    <dgm:cxn modelId="{F261C9E5-8770-418E-98B6-1DD4488B8540}" type="presParOf" srcId="{E4EE2F5A-82F8-43C5-8F5B-66D976BA463E}" destId="{EEC25515-5A47-4065-BD77-C4466E6CDE60}" srcOrd="1" destOrd="0" presId="urn:microsoft.com/office/officeart/2005/8/layout/vList2"/>
    <dgm:cxn modelId="{5C345275-7B93-4BF9-96C7-9B79E46A279A}" type="presParOf" srcId="{E4EE2F5A-82F8-43C5-8F5B-66D976BA463E}" destId="{8C6C9A4F-4329-45E1-8A46-AB156FBBDD85}" srcOrd="2" destOrd="0" presId="urn:microsoft.com/office/officeart/2005/8/layout/vList2"/>
    <dgm:cxn modelId="{B0A2CFB8-2660-4B80-8E52-F9E14E9F1023}" type="presParOf" srcId="{E4EE2F5A-82F8-43C5-8F5B-66D976BA463E}" destId="{C9B2D9B7-960D-4B77-B192-99B8A38253A2}" srcOrd="3" destOrd="0" presId="urn:microsoft.com/office/officeart/2005/8/layout/vList2"/>
    <dgm:cxn modelId="{1AE6CF82-D095-4639-A275-9589B9F7A0E7}" type="presParOf" srcId="{E4EE2F5A-82F8-43C5-8F5B-66D976BA463E}" destId="{CAD16710-61B5-45F2-AB9E-AB506717D12A}" srcOrd="4" destOrd="0" presId="urn:microsoft.com/office/officeart/2005/8/layout/vList2"/>
    <dgm:cxn modelId="{09A1678C-8DCD-45AE-95AD-85CBCD2523FF}" type="presParOf" srcId="{E4EE2F5A-82F8-43C5-8F5B-66D976BA463E}" destId="{477FFBAA-27B3-4C4A-83B5-8BB74D17B1AB}" srcOrd="5" destOrd="0" presId="urn:microsoft.com/office/officeart/2005/8/layout/vList2"/>
    <dgm:cxn modelId="{E3160246-72AC-4D06-8728-F529062D2DA7}" type="presParOf" srcId="{E4EE2F5A-82F8-43C5-8F5B-66D976BA463E}" destId="{F58065E6-AB6A-4470-9104-7E6F9AFC87B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B998B-A86A-47AA-8D49-046C0FC6B21B}">
      <dsp:nvSpPr>
        <dsp:cNvPr id="0" name=""/>
        <dsp:cNvSpPr/>
      </dsp:nvSpPr>
      <dsp:spPr>
        <a:xfrm>
          <a:off x="0" y="26783"/>
          <a:ext cx="623113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Oxfam TSTAR PRO Medium" panose="02000806030000020004" pitchFamily="50" charset="0"/>
            </a:rPr>
            <a:t>Condividendo i concetti e gli strumenti di </a:t>
          </a:r>
          <a:r>
            <a:rPr lang="it-IT" sz="1600" kern="1200" dirty="0" err="1">
              <a:latin typeface="Oxfam TSTAR PRO Medium" panose="02000806030000020004" pitchFamily="50" charset="0"/>
            </a:rPr>
            <a:t>safeguarding</a:t>
          </a:r>
          <a:endParaRPr lang="it-IT" sz="1600" kern="1200" dirty="0"/>
        </a:p>
      </dsp:txBody>
      <dsp:txXfrm>
        <a:off x="37467" y="64250"/>
        <a:ext cx="6156199" cy="692586"/>
      </dsp:txXfrm>
    </dsp:sp>
    <dsp:sp modelId="{28A05011-B8ED-4EE3-9DA0-1E1183267498}">
      <dsp:nvSpPr>
        <dsp:cNvPr id="0" name=""/>
        <dsp:cNvSpPr/>
      </dsp:nvSpPr>
      <dsp:spPr>
        <a:xfrm>
          <a:off x="0" y="912383"/>
          <a:ext cx="623113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Oxfam TSTAR PRO Medium"/>
            </a:rPr>
            <a:t>Identificando aree di rischio</a:t>
          </a:r>
          <a:endParaRPr lang="it-IT" sz="1600" strike="noStrike" kern="1200" dirty="0">
            <a:highlight>
              <a:srgbClr val="FFFF00"/>
            </a:highlight>
            <a:latin typeface="Oxfam TSTAR PRO Medium"/>
          </a:endParaRPr>
        </a:p>
      </dsp:txBody>
      <dsp:txXfrm>
        <a:off x="37467" y="949850"/>
        <a:ext cx="6156199" cy="692586"/>
      </dsp:txXfrm>
    </dsp:sp>
    <dsp:sp modelId="{E79124A4-490A-4F7F-A775-63D317A7EF54}">
      <dsp:nvSpPr>
        <dsp:cNvPr id="0" name=""/>
        <dsp:cNvSpPr/>
      </dsp:nvSpPr>
      <dsp:spPr>
        <a:xfrm>
          <a:off x="0" y="1797984"/>
          <a:ext cx="623113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Oxfam TSTAR PRO Medium"/>
            </a:rPr>
            <a:t>Collaborando nella definizione di una cultura e di un sistema di </a:t>
          </a:r>
          <a:r>
            <a:rPr lang="it-IT" sz="1600" kern="1200" dirty="0" err="1">
              <a:latin typeface="Oxfam TSTAR PRO Medium"/>
            </a:rPr>
            <a:t>child</a:t>
          </a:r>
          <a:r>
            <a:rPr lang="it-IT" sz="1600" kern="1200" dirty="0">
              <a:latin typeface="Oxfam TSTAR PRO Medium"/>
            </a:rPr>
            <a:t> </a:t>
          </a:r>
          <a:r>
            <a:rPr lang="it-IT" sz="1600" kern="1200" dirty="0" err="1">
              <a:latin typeface="Oxfam TSTAR PRO Medium"/>
            </a:rPr>
            <a:t>safeguarding</a:t>
          </a:r>
          <a:r>
            <a:rPr lang="it-IT" sz="1600" kern="1200" dirty="0">
              <a:latin typeface="Oxfam TSTAR PRO Medium"/>
            </a:rPr>
            <a:t> all’interno delle strutture</a:t>
          </a:r>
        </a:p>
      </dsp:txBody>
      <dsp:txXfrm>
        <a:off x="37467" y="1835451"/>
        <a:ext cx="6156199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23477-2D50-4DB4-9E9E-353084050D92}">
      <dsp:nvSpPr>
        <dsp:cNvPr id="0" name=""/>
        <dsp:cNvSpPr/>
      </dsp:nvSpPr>
      <dsp:spPr>
        <a:xfrm>
          <a:off x="0" y="14049"/>
          <a:ext cx="9100788" cy="786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i="0" kern="1200" dirty="0">
              <a:latin typeface="Oxfam TSTAR PRO Medium"/>
            </a:rPr>
            <a:t>Un </a:t>
          </a:r>
          <a:r>
            <a:rPr lang="it-IT" sz="1400" b="1" i="0" kern="1200" dirty="0">
              <a:latin typeface="Oxfam TSTAR PRO Medium"/>
            </a:rPr>
            <a:t>Codice di Condotta e un Codice Etico</a:t>
          </a:r>
          <a:r>
            <a:rPr lang="it-IT" sz="1400" i="0" kern="1200" dirty="0">
              <a:latin typeface="Oxfam TSTAR PRO Medium"/>
            </a:rPr>
            <a:t>, regolamento </a:t>
          </a:r>
          <a:r>
            <a:rPr lang="it-IT" sz="1400" b="1" i="0" kern="1200" dirty="0">
              <a:latin typeface="Oxfam TSTAR PRO Medium"/>
            </a:rPr>
            <a:t>condiviso e sottoscritto</a:t>
          </a:r>
          <a:r>
            <a:rPr lang="it-IT" sz="1400" i="0" kern="1200" dirty="0">
              <a:latin typeface="Oxfam TSTAR PRO Medium"/>
            </a:rPr>
            <a:t> da tutti gli operatori/</a:t>
          </a:r>
          <a:r>
            <a:rPr lang="it-IT" sz="1400" i="0" kern="1200" dirty="0" err="1">
              <a:latin typeface="Oxfam TSTAR PRO Medium"/>
            </a:rPr>
            <a:t>trici</a:t>
          </a:r>
          <a:r>
            <a:rPr lang="it-IT" sz="1400" i="0" kern="1200" dirty="0">
              <a:latin typeface="Oxfam TSTAR PRO Medium"/>
            </a:rPr>
            <a:t>, volontari e partner</a:t>
          </a:r>
          <a:endParaRPr lang="it-IT" sz="1400" i="0" kern="1200" dirty="0"/>
        </a:p>
      </dsp:txBody>
      <dsp:txXfrm>
        <a:off x="38381" y="52430"/>
        <a:ext cx="9024026" cy="709478"/>
      </dsp:txXfrm>
    </dsp:sp>
    <dsp:sp modelId="{8C6C9A4F-4329-45E1-8A46-AB156FBBDD85}">
      <dsp:nvSpPr>
        <dsp:cNvPr id="0" name=""/>
        <dsp:cNvSpPr/>
      </dsp:nvSpPr>
      <dsp:spPr>
        <a:xfrm>
          <a:off x="0" y="921249"/>
          <a:ext cx="9100788" cy="786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i="0" kern="1200" dirty="0">
              <a:latin typeface="Oxfam TSTAR PRO Medium"/>
            </a:rPr>
            <a:t>Analisi dei rischi </a:t>
          </a:r>
          <a:r>
            <a:rPr lang="it-IT" sz="1400" i="0" kern="1200" dirty="0">
              <a:latin typeface="Oxfam TSTAR PRO Medium"/>
            </a:rPr>
            <a:t>accurate, mitigazione dei rischi e monitoraggio</a:t>
          </a:r>
        </a:p>
      </dsp:txBody>
      <dsp:txXfrm>
        <a:off x="38381" y="959630"/>
        <a:ext cx="9024026" cy="709478"/>
      </dsp:txXfrm>
    </dsp:sp>
    <dsp:sp modelId="{CAD16710-61B5-45F2-AB9E-AB506717D12A}">
      <dsp:nvSpPr>
        <dsp:cNvPr id="0" name=""/>
        <dsp:cNvSpPr/>
      </dsp:nvSpPr>
      <dsp:spPr>
        <a:xfrm>
          <a:off x="0" y="1828450"/>
          <a:ext cx="9100788" cy="786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i="0" kern="1200">
              <a:latin typeface="Oxfam TSTAR PRO Medium"/>
            </a:rPr>
            <a:t>Una </a:t>
          </a:r>
          <a:r>
            <a:rPr lang="it-IT" sz="1400" b="1" i="0" kern="1200">
              <a:latin typeface="Oxfam TSTAR PRO Medium"/>
            </a:rPr>
            <a:t>Procedura di Child Safeguarding</a:t>
          </a:r>
          <a:r>
            <a:rPr lang="it-IT" sz="1400" i="0" kern="1200">
              <a:latin typeface="Oxfam TSTAR PRO Medium"/>
            </a:rPr>
            <a:t> che definisca chiaramente i </a:t>
          </a:r>
          <a:r>
            <a:rPr lang="it-IT" sz="1400" b="1" i="0" kern="1200">
              <a:latin typeface="Oxfam TSTAR PRO Medium"/>
            </a:rPr>
            <a:t>meccanismi</a:t>
          </a:r>
          <a:r>
            <a:rPr lang="it-IT" sz="1400" i="0" kern="1200">
              <a:latin typeface="Oxfam TSTAR PRO Medium"/>
            </a:rPr>
            <a:t> di prevenzione, segnalazione e gestione di eventuali casi</a:t>
          </a:r>
          <a:endParaRPr lang="it-IT" sz="1400" i="0" kern="1200" dirty="0">
            <a:latin typeface="Oxfam TSTAR PRO Medium"/>
          </a:endParaRPr>
        </a:p>
      </dsp:txBody>
      <dsp:txXfrm>
        <a:off x="38381" y="1866831"/>
        <a:ext cx="9024026" cy="709478"/>
      </dsp:txXfrm>
    </dsp:sp>
    <dsp:sp modelId="{F58065E6-AB6A-4470-9104-7E6F9AFC87BC}">
      <dsp:nvSpPr>
        <dsp:cNvPr id="0" name=""/>
        <dsp:cNvSpPr/>
      </dsp:nvSpPr>
      <dsp:spPr>
        <a:xfrm>
          <a:off x="0" y="2735650"/>
          <a:ext cx="9100788" cy="7862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i="0" kern="1200" dirty="0">
              <a:latin typeface="Oxfam TSTAR PRO Medium"/>
            </a:rPr>
            <a:t>Percorsi di attribuzione di </a:t>
          </a:r>
          <a:r>
            <a:rPr lang="it-IT" sz="1400" b="1" i="0" kern="1200" dirty="0">
              <a:latin typeface="Oxfam TSTAR PRO Medium"/>
            </a:rPr>
            <a:t>ruoli e responsabilità </a:t>
          </a:r>
          <a:r>
            <a:rPr lang="it-IT" sz="1400" i="0" kern="1200" dirty="0">
              <a:latin typeface="Oxfam TSTAR PRO Medium"/>
            </a:rPr>
            <a:t>chiare</a:t>
          </a:r>
        </a:p>
      </dsp:txBody>
      <dsp:txXfrm>
        <a:off x="38381" y="2774031"/>
        <a:ext cx="9024026" cy="709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9DE2E0-E59D-9646-9016-3BBB7164E3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400E9-3DAF-D84E-A28C-CFCF2FEF1F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D9FDE-96CF-0847-967B-BB8A7D67F3FA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4EDA83-F8D7-8B41-B7C9-226820ED31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39283D-0046-164D-A2A9-DA6E8ED39C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F630E-760E-D748-A38B-01897ED758A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45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41141-C9E9-E446-A3B5-E5FC4CD8A19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15A86-85EA-054C-8267-246F3337F6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9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protezione dei minori dalla violenza è un ambito in continua evoluzione, influenzato da cambiamenti culturali, pressioni sociali e sviluppi internazionali. In Italia e nel mondo, si è passati da una visione che considerava i bambini principalmente come </a:t>
            </a:r>
            <a:r>
              <a:rPr lang="it-IT" b="1" dirty="0"/>
              <a:t>oggetti di tutela </a:t>
            </a:r>
            <a:r>
              <a:rPr lang="it-IT" dirty="0"/>
              <a:t>a una </a:t>
            </a:r>
            <a:r>
              <a:rPr lang="it-IT" b="1" dirty="0"/>
              <a:t>prospettiva che li riconosce come portatori di diritti fondamentali</a:t>
            </a:r>
            <a:r>
              <a:rPr lang="it-IT" dirty="0"/>
              <a:t>. Questo progresso ha richiesto e continua a richiedere adeguamenti legislativi e politiche preventive.</a:t>
            </a:r>
          </a:p>
          <a:p>
            <a:endParaRPr lang="it-IT" dirty="0"/>
          </a:p>
          <a:p>
            <a:r>
              <a:rPr lang="it-IT" dirty="0"/>
              <a:t>INTERNAZIONALE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="1" dirty="0"/>
              <a:t>Dichiarazione di Ginevra sui Diritti del Bambino (1924):</a:t>
            </a:r>
            <a:r>
              <a:rPr lang="it-IT" dirty="0"/>
              <a:t> La Lega delle Nazioni approvò questa dichiarazione, che sottolineava il diritto dei bambini </a:t>
            </a:r>
            <a:r>
              <a:rPr lang="it-IT" b="1" dirty="0"/>
              <a:t>a ricevere protezione e cure adeguate</a:t>
            </a:r>
            <a:r>
              <a:rPr lang="it-IT" dirty="0"/>
              <a:t>. Fu uno dei primi documenti internazionali a focalizzarsi sui diritti dei minori.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="1" dirty="0"/>
              <a:t>Dichiarazione dei Diritti del Fanciullo (1959):</a:t>
            </a:r>
            <a:r>
              <a:rPr lang="it-IT" dirty="0"/>
              <a:t> L'Assemblea Generale delle Nazioni Unite adottò questa dichiarazione che stabiliva i principi fondamentali per la protezione dei minori, anche se non aveva valore vincolante.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="1" dirty="0"/>
              <a:t>Convenzione delle Nazioni Unite sui Diritti dell’Infanzia e dell’adolescenza (1989):</a:t>
            </a:r>
            <a:r>
              <a:rPr lang="it-IT" dirty="0"/>
              <a:t> Questo documento rappresenta un punto di svolta nella protezione dei diritti dei minori. Firmata e ratificata da quasi tutti gli Stati del mondo (l'Italia nel 1991), </a:t>
            </a:r>
            <a:r>
              <a:rPr lang="it-IT" b="1" dirty="0"/>
              <a:t>sancisce il diritto dei bambini a essere protetti da ogni forma di violenza, abuso e sfruttamento (art. 19)</a:t>
            </a:r>
            <a:r>
              <a:rPr lang="it-IT" dirty="0"/>
              <a:t>. È giuridicamente vincolante.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="1" dirty="0"/>
              <a:t>Protocolli Opzionali della Convenzione sui Diritti del Bambino (2000):</a:t>
            </a:r>
            <a:r>
              <a:rPr lang="it-IT" dirty="0"/>
              <a:t> Due protocolli opzionali rafforzano la protezione contro lo sfruttamento sessuale e l'impiego di bambini nei conflitti armati.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="1" dirty="0"/>
              <a:t>Strategie dell'Organizzazione Mondiale della Sanità (OMS):</a:t>
            </a:r>
            <a:r>
              <a:rPr lang="it-IT" dirty="0"/>
              <a:t> Negli ultimi decenni, l'OMS ha adottato strategie per prevenire la violenza contro i bambini, inclusi abusi domestici, traffico di minori e mutilazioni genitali.</a:t>
            </a:r>
          </a:p>
          <a:p>
            <a:endParaRPr lang="it-IT" dirty="0"/>
          </a:p>
          <a:p>
            <a:r>
              <a:rPr lang="it-IT" dirty="0"/>
              <a:t>ITALIA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="1" dirty="0"/>
              <a:t>Codice Penale del 1930 (Codice Rocco):</a:t>
            </a:r>
            <a:r>
              <a:rPr lang="it-IT" dirty="0"/>
              <a:t> Inizialmente, la protezione dei minori era limitata. Il reato di maltrattamento in famiglia (art. 572) era applicabile anche ai minori, ma in un contesto in cui prevaleva un approccio paternalistico e autoritario.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="1" dirty="0"/>
              <a:t>Riforma del Diritto di Famiglia (1975):</a:t>
            </a:r>
            <a:r>
              <a:rPr lang="it-IT" dirty="0"/>
              <a:t> Questa riforma segnò un cambiamento culturale e legislativo, </a:t>
            </a:r>
            <a:r>
              <a:rPr lang="it-IT" dirty="0">
                <a:highlight>
                  <a:srgbClr val="FFFF00"/>
                </a:highlight>
              </a:rPr>
              <a:t>riconoscendo i minori come soggetti di diritti e non più come proprietà dei genitori</a:t>
            </a:r>
            <a:r>
              <a:rPr lang="it-IT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="1" dirty="0"/>
              <a:t>Legge n. 66/1996 - Reati contro la libertà sessuale:</a:t>
            </a:r>
            <a:r>
              <a:rPr lang="it-IT" dirty="0"/>
              <a:t> Riformulò la normativa sui reati sessuali, introducendo la violenza sessuale come reato contro la persona e non più contro la morale, con specifiche aggravanti in caso di vittime minorenni.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="1" dirty="0"/>
              <a:t>Legge n. 269/1998 - Lotta contro lo sfruttamento sessuale dei bambini:</a:t>
            </a:r>
            <a:r>
              <a:rPr lang="it-IT" dirty="0"/>
              <a:t> Prevede pene severe per il turismo sessuale, la pornografia minorile e lo sfruttamento sessuale dei minori.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="1" dirty="0"/>
              <a:t>Legge n. 154/2001 - Misure contro la violenza in famiglia:</a:t>
            </a:r>
            <a:r>
              <a:rPr lang="it-IT" dirty="0"/>
              <a:t> Introduce ordini di protezione per le vittime di violenza domestica, compresi i minori.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="1" dirty="0"/>
              <a:t>Legge n. 38/2006 - Misure contro lo sfruttamento sessuale dei minori e la pedopornografia:</a:t>
            </a:r>
            <a:r>
              <a:rPr lang="it-IT" dirty="0"/>
              <a:t> Rafforza le norme contro la pedopornografia, anche online, e introduce il concetto di “adescamento di minori” tramite Internet.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="1" dirty="0"/>
              <a:t>Piano Nazionale per l’Infanzia e l’Adolescenza:</a:t>
            </a:r>
            <a:r>
              <a:rPr lang="it-IT" dirty="0"/>
              <a:t> È uno strumento strategico adottato periodicamente per garantire i diritti dei bambini in conformità con la Convenzione sui Diritti del Bambino.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/>
          </a:p>
          <a:p>
            <a:r>
              <a:rPr lang="it-IT" b="1" dirty="0"/>
              <a:t>Evoluzioni recenti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="1" dirty="0"/>
              <a:t>Riconoscimento dell’ascolto del minore:</a:t>
            </a:r>
            <a:r>
              <a:rPr lang="it-IT" dirty="0"/>
              <a:t> A partire dagli anni 2000, l’Italia ha adottato protocolli per l’ascolto protetto dei minori vittime di violenza durante i procedimenti giudiziari, in linea con la Direttiva Europea 2012/29/UE.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="1" dirty="0"/>
              <a:t>Legge n. 71/2017 - Cyberbullismo:</a:t>
            </a:r>
            <a:r>
              <a:rPr lang="it-IT" dirty="0"/>
              <a:t> Mira a prevenire e contrastare il cyberbullismo, un fenomeno che coinvolge spesso minori come vittime.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="1" dirty="0"/>
              <a:t>Convenzione di Lanzarote (2007, ratificata in Italia nel 2012):</a:t>
            </a:r>
            <a:r>
              <a:rPr lang="it-IT" dirty="0"/>
              <a:t> Stabilisce misure per proteggere i bambini dallo sfruttamento e dagli abusi sessuali. Impone obblighi agli Stati, tra cui prevenzione, protezione delle vittime e perseguimento dei responsabili.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="1" dirty="0"/>
              <a:t>Riforme sui reati di violenza domestica e minacce contro minori (Codice Rosso, Legge n. 69/2019):</a:t>
            </a:r>
            <a:r>
              <a:rPr lang="it-IT" dirty="0"/>
              <a:t> Accelera i procedimenti penali per reati di violenza domestica, con un focus sulla protezione dei minori.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15A86-85EA-054C-8267-246F3337F6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91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Esprimono apprensione o ansia quando escono di scuola. Allo stesso modo,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possono mostrare una paura insolita nei confronti di una determinata persona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 di un luogo in particolare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Possono mostrare comportamenti tipici dell’età infantile o neonatale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Alcuni esempi sono: succhiarsi il pollice, bagnare il letto, avere paura del buio o degli estranei.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 stress, la paura e l’ansia causati dall’abuso possono causare cambiamenti nel comportamento alimentare di un bambino. Questo può tradursi in 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notevole aumento di peso o anche in un eccessivo dimagrimento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si sviluppa un latente sentimento di rabbia verso il molestatore e anche verso sé stesso, per il senso di colpa di non aver fatto nulle per impedire le violenze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15A86-85EA-054C-8267-246F3337F6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15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15A86-85EA-054C-8267-246F3337F62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9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24CA5A9-9CBD-F942-B224-38871CC56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787" y="5229200"/>
            <a:ext cx="934426" cy="1054224"/>
          </a:xfrm>
          <a:prstGeom prst="rect">
            <a:avLst/>
          </a:prstGeom>
        </p:spPr>
      </p:pic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4A5374C-0E4E-0747-B5EA-8CB3DA1690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8787" y="5229200"/>
            <a:ext cx="934426" cy="105422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DDB7215-8C8D-B940-91F0-6D914F0B9F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908051"/>
            <a:ext cx="10944225" cy="2520950"/>
          </a:xfrm>
        </p:spPr>
        <p:txBody>
          <a:bodyPr anchor="b">
            <a:normAutofit/>
          </a:bodyPr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6DE7D5D-B8BE-0446-B372-CE890A3C07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3429000"/>
            <a:ext cx="10944225" cy="864096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And your subtitle!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9FE8BB8-1B2C-F349-9EB4-FFB55B3E46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90" y="4330964"/>
            <a:ext cx="10944224" cy="432048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500" b="0" i="0" kern="1200" dirty="0" smtClean="0">
                <a:solidFill>
                  <a:schemeClr val="tx1"/>
                </a:solidFill>
                <a:latin typeface="Oxfam TSTAR PRO Light" panose="02000806030000020004" pitchFamily="2" charset="-128"/>
                <a:ea typeface="Oxfam TSTAR PRO Light" panose="02000806030000020004" pitchFamily="2" charset="-128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500" b="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xfam TSTAR PRO Light" panose="02000806030000020004" pitchFamily="2" charset="-128"/>
                <a:ea typeface="Oxfam TSTAR PRO Light" panose="02000806030000020004" pitchFamily="2" charset="-128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500" b="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xfam TSTAR PRO Light" panose="02000806030000020004" pitchFamily="2" charset="-128"/>
                <a:ea typeface="Oxfam TSTAR PRO Light" panose="02000806030000020004" pitchFamily="2" charset="-128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500" b="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xfam TSTAR PRO Light" panose="02000806030000020004" pitchFamily="2" charset="-128"/>
                <a:ea typeface="Oxfam TSTAR PRO Light" panose="02000806030000020004" pitchFamily="2" charset="-128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5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Oxfam TSTAR PRO Light" panose="02000806030000020004" pitchFamily="2" charset="-128"/>
                <a:ea typeface="Oxfam TSTAR PRO Light" panose="02000806030000020004" pitchFamily="2" charset="-128"/>
                <a:cs typeface="+mn-cs"/>
              </a:defRPr>
            </a:lvl5pPr>
          </a:lstStyle>
          <a:p>
            <a:pPr lvl="0"/>
            <a:r>
              <a:rPr lang="en-US"/>
              <a:t>Month / Year / Author</a:t>
            </a:r>
          </a:p>
        </p:txBody>
      </p:sp>
    </p:spTree>
    <p:extLst>
      <p:ext uri="{BB962C8B-B14F-4D97-AF65-F5344CB8AC3E}">
        <p14:creationId xmlns:p14="http://schemas.microsoft.com/office/powerpoint/2010/main" val="71224640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E0EF9-3B74-E744-AA10-58D53D0B7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92696"/>
            <a:ext cx="10944225" cy="9361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F849783-7B05-2048-B90A-0F4528A75D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30300" y="6380944"/>
            <a:ext cx="647825" cy="287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AA31B-6E6F-A246-9840-C6D6E26CE378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2CA7A34-3D03-AF42-BA52-523A14E520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392" y="6376793"/>
            <a:ext cx="792088" cy="29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5576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00544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+Left Green_Large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1C1BD4-1C6A-4447-89E4-58DB33047120}"/>
              </a:ext>
            </a:extLst>
          </p:cNvPr>
          <p:cNvSpPr/>
          <p:nvPr/>
        </p:nvSpPr>
        <p:spPr>
          <a:xfrm>
            <a:off x="0" y="0"/>
            <a:ext cx="6098117" cy="6858000"/>
          </a:xfrm>
          <a:prstGeom prst="rect">
            <a:avLst/>
          </a:prstGeom>
          <a:solidFill>
            <a:srgbClr val="4484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176" y="692150"/>
            <a:ext cx="5096671" cy="5473700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larger text statement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9819AC-0EB3-C246-AA22-1652641395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531872" y="6380944"/>
            <a:ext cx="647825" cy="287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47AA31B-6E6F-A246-9840-C6D6E26CE37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Title 23">
            <a:extLst>
              <a:ext uri="{FF2B5EF4-FFF2-40B4-BE49-F238E27FC236}">
                <a16:creationId xmlns:a16="http://schemas.microsoft.com/office/drawing/2014/main" id="{52443F7C-9BC3-B24C-8A60-B824690A9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5459" y="692151"/>
            <a:ext cx="5352666" cy="7120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Slide title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5FD1E0-95DE-A749-AB3E-7BF865929A2B}"/>
              </a:ext>
            </a:extLst>
          </p:cNvPr>
          <p:cNvCxnSpPr/>
          <p:nvPr userDrawn="1"/>
        </p:nvCxnSpPr>
        <p:spPr>
          <a:xfrm>
            <a:off x="6301208" y="620688"/>
            <a:ext cx="57996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5220BA29-CE16-644A-BBF2-3F890F6068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5459" y="2348880"/>
            <a:ext cx="5352665" cy="305981"/>
          </a:xfrm>
        </p:spPr>
        <p:txBody>
          <a:bodyPr wrap="square">
            <a:spAutoFit/>
          </a:bodyPr>
          <a:lstStyle>
            <a:lvl1pPr marL="0" indent="0">
              <a:buNone/>
              <a:defRPr sz="1330" b="0" baseline="0">
                <a:solidFill>
                  <a:schemeClr val="tx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74921173-EA26-2249-91D8-B0DEF318CC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5461" y="1414347"/>
            <a:ext cx="5352666" cy="518000"/>
          </a:xfrm>
        </p:spPr>
        <p:txBody>
          <a:bodyPr wrap="square" tIns="108000" bIns="108000">
            <a:spAutoFit/>
          </a:bodyPr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9C3D434-60DE-AD45-BEB7-766A76DC57AF}"/>
              </a:ext>
            </a:extLst>
          </p:cNvPr>
          <p:cNvSpPr txBox="1">
            <a:spLocks/>
          </p:cNvSpPr>
          <p:nvPr userDrawn="1"/>
        </p:nvSpPr>
        <p:spPr>
          <a:xfrm>
            <a:off x="10930300" y="6380944"/>
            <a:ext cx="647825" cy="287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7AA31B-6E6F-A246-9840-C6D6E26CE378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5433F87A-E63F-7641-A70A-03794C69F8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623392" y="6376793"/>
            <a:ext cx="792088" cy="29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91453"/>
      </p:ext>
    </p:extLst>
  </p:cSld>
  <p:clrMapOvr>
    <a:masterClrMapping/>
  </p:clrMapOvr>
  <p:transition spd="slow">
    <p:push dir="u"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3">
            <a:extLst>
              <a:ext uri="{FF2B5EF4-FFF2-40B4-BE49-F238E27FC236}">
                <a16:creationId xmlns:a16="http://schemas.microsoft.com/office/drawing/2014/main" id="{F06482CA-C7C4-ED47-8370-EBB1DCB6A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92150"/>
            <a:ext cx="10944225" cy="577635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Chart slide title</a:t>
            </a:r>
            <a:endParaRPr lang="en-US"/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DF5138AD-FDED-634D-9E4D-C2695FCC43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888" y="1269785"/>
            <a:ext cx="10944225" cy="518000"/>
          </a:xfrm>
        </p:spPr>
        <p:txBody>
          <a:bodyPr wrap="square" tIns="108000" bIns="108000">
            <a:spAutoFit/>
          </a:bodyPr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895C56B-2BAA-1046-960E-887D932A9606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10930300" y="6380944"/>
            <a:ext cx="647825" cy="28736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CCF766-0948-DB4D-A703-A3A813795EFC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17C7A61-18F2-C048-88F8-F85B130A58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392" y="6376793"/>
            <a:ext cx="792088" cy="29566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601BD1-319B-CC45-9976-E7DE4B7FCC48}"/>
              </a:ext>
            </a:extLst>
          </p:cNvPr>
          <p:cNvCxnSpPr/>
          <p:nvPr userDrawn="1"/>
        </p:nvCxnSpPr>
        <p:spPr>
          <a:xfrm>
            <a:off x="5806016" y="620688"/>
            <a:ext cx="57996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8269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385">
          <p15:clr>
            <a:srgbClr val="FBAE40"/>
          </p15:clr>
        </p15:guide>
        <p15:guide id="3" orient="horz" pos="302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_Thank You">
    <p:bg>
      <p:bgPr>
        <a:solidFill>
          <a:srgbClr val="448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27">
            <a:extLst>
              <a:ext uri="{FF2B5EF4-FFF2-40B4-BE49-F238E27FC236}">
                <a16:creationId xmlns:a16="http://schemas.microsoft.com/office/drawing/2014/main" id="{68A9873C-BC05-E645-BC47-C6CC7F676C9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3888" y="1556792"/>
            <a:ext cx="10944225" cy="1502948"/>
          </a:xfrm>
        </p:spPr>
        <p:txBody>
          <a:bodyPr wrap="square" tIns="108000" bIns="108000">
            <a:sp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Oxfam TSTAR PRO Headline" panose="02000806030000020004" pitchFamily="2" charset="0"/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1498764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7DB2E-1AFD-DC4B-A2CE-C97856F842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908051"/>
            <a:ext cx="10944225" cy="2520950"/>
          </a:xfrm>
        </p:spPr>
        <p:txBody>
          <a:bodyPr anchor="b">
            <a:norm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005BF-9C27-5A42-B23A-5F89FD6FF3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3429000"/>
            <a:ext cx="10944225" cy="864096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And your subtitle!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7CC78FC-8865-6C43-BC18-170255E20A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90" y="4330964"/>
            <a:ext cx="10944224" cy="432048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500" b="0" i="0" kern="1200" dirty="0" smtClean="0">
                <a:solidFill>
                  <a:schemeClr val="bg1"/>
                </a:solidFill>
                <a:latin typeface="Oxfam TSTAR PRO Light" panose="02000806030000020004" pitchFamily="2" charset="-128"/>
                <a:ea typeface="Oxfam TSTAR PRO Light" panose="02000806030000020004" pitchFamily="2" charset="-128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500" b="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xfam TSTAR PRO Light" panose="02000806030000020004" pitchFamily="2" charset="-128"/>
                <a:ea typeface="Oxfam TSTAR PRO Light" panose="02000806030000020004" pitchFamily="2" charset="-128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500" b="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xfam TSTAR PRO Light" panose="02000806030000020004" pitchFamily="2" charset="-128"/>
                <a:ea typeface="Oxfam TSTAR PRO Light" panose="02000806030000020004" pitchFamily="2" charset="-128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500" b="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xfam TSTAR PRO Light" panose="02000806030000020004" pitchFamily="2" charset="-128"/>
                <a:ea typeface="Oxfam TSTAR PRO Light" panose="02000806030000020004" pitchFamily="2" charset="-128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5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Oxfam TSTAR PRO Light" panose="02000806030000020004" pitchFamily="2" charset="-128"/>
                <a:ea typeface="Oxfam TSTAR PRO Light" panose="02000806030000020004" pitchFamily="2" charset="-128"/>
                <a:cs typeface="+mn-cs"/>
              </a:defRPr>
            </a:lvl5pPr>
          </a:lstStyle>
          <a:p>
            <a:pPr lvl="0"/>
            <a:r>
              <a:rPr lang="en-US"/>
              <a:t>Month / Year / Author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4CA5A9-9CBD-F942-B224-38871CC56C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628787" y="5232928"/>
            <a:ext cx="934426" cy="10467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E9469B-B15B-B945-890C-2B4ED1BFB9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28787" y="5232928"/>
            <a:ext cx="934426" cy="104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513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Photo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035119"/>
            <a:ext cx="10944225" cy="1189990"/>
          </a:xfrm>
        </p:spPr>
        <p:txBody>
          <a:bodyPr wrap="square" lIns="0" tIns="108000" anchor="b" anchorCtr="0">
            <a:noAutofit/>
          </a:bodyPr>
          <a:lstStyle>
            <a:lvl1pPr algn="ctr">
              <a:defRPr sz="8000" b="1" i="0" baseline="0">
                <a:solidFill>
                  <a:schemeClr val="bg1"/>
                </a:solidFill>
                <a:latin typeface="Oxfam TSTAR PRO Headline" panose="02000806030000020004" pitchFamily="2" charset="0"/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CB8A08F7-51BD-5B43-9997-2B57A1925A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282" y="6381328"/>
            <a:ext cx="11449382" cy="216024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b="0" i="0" kern="1200" dirty="0" smtClean="0">
                <a:solidFill>
                  <a:schemeClr val="bg1"/>
                </a:solidFill>
                <a:latin typeface="Oxfam TSTAR PRO Light" panose="02000806030000020004" pitchFamily="2" charset="-128"/>
                <a:ea typeface="Oxfam TSTAR PRO Light" panose="02000806030000020004" pitchFamily="2" charset="-128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500" b="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xfam TSTAR PRO Light" panose="02000806030000020004" pitchFamily="2" charset="-128"/>
                <a:ea typeface="Oxfam TSTAR PRO Light" panose="02000806030000020004" pitchFamily="2" charset="-128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500" b="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xfam TSTAR PRO Light" panose="02000806030000020004" pitchFamily="2" charset="-128"/>
                <a:ea typeface="Oxfam TSTAR PRO Light" panose="02000806030000020004" pitchFamily="2" charset="-128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500" b="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xfam TSTAR PRO Light" panose="02000806030000020004" pitchFamily="2" charset="-128"/>
                <a:ea typeface="Oxfam TSTAR PRO Light" panose="02000806030000020004" pitchFamily="2" charset="-128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5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Oxfam TSTAR PRO Light" panose="02000806030000020004" pitchFamily="2" charset="-128"/>
                <a:ea typeface="Oxfam TSTAR PRO Light" panose="02000806030000020004" pitchFamily="2" charset="-128"/>
                <a:cs typeface="+mn-cs"/>
              </a:defRPr>
            </a:lvl5pPr>
          </a:lstStyle>
          <a:p>
            <a:pPr algn="r"/>
            <a:r>
              <a:rPr lang="en-GB" sz="1200" b="0" i="0">
                <a:solidFill>
                  <a:schemeClr val="bg1"/>
                </a:solidFill>
                <a:effectLst/>
                <a:latin typeface="Oxfam TSTAR PRO" panose="02000806030000020004" pitchFamily="50" charset="0"/>
              </a:rPr>
              <a:t>‘Credit: name of photographer/ Oxfam’ or in the case of 3rd party content ‘Credit: name of photographer/name of agency’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6C6D09-11B5-384C-BCB4-F8D14E096B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258950"/>
            <a:ext cx="10944223" cy="864096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And your subtitle!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F15BB796-0280-1D41-AB0D-05027FE62A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5160914"/>
            <a:ext cx="10944223" cy="432048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500" b="0" i="0" kern="1200" dirty="0" smtClean="0">
                <a:solidFill>
                  <a:schemeClr val="bg1"/>
                </a:solidFill>
                <a:latin typeface="Oxfam TSTAR PRO Light" panose="02000806030000020004" pitchFamily="2" charset="-128"/>
                <a:ea typeface="Oxfam TSTAR PRO Light" panose="02000806030000020004" pitchFamily="2" charset="-128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500" b="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xfam TSTAR PRO Light" panose="02000806030000020004" pitchFamily="2" charset="-128"/>
                <a:ea typeface="Oxfam TSTAR PRO Light" panose="02000806030000020004" pitchFamily="2" charset="-128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500" b="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xfam TSTAR PRO Light" panose="02000806030000020004" pitchFamily="2" charset="-128"/>
                <a:ea typeface="Oxfam TSTAR PRO Light" panose="02000806030000020004" pitchFamily="2" charset="-128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500" b="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xfam TSTAR PRO Light" panose="02000806030000020004" pitchFamily="2" charset="-128"/>
                <a:ea typeface="Oxfam TSTAR PRO Light" panose="02000806030000020004" pitchFamily="2" charset="-128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5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Oxfam TSTAR PRO Light" panose="02000806030000020004" pitchFamily="2" charset="-128"/>
                <a:ea typeface="Oxfam TSTAR PRO Light" panose="02000806030000020004" pitchFamily="2" charset="-128"/>
                <a:cs typeface="+mn-cs"/>
              </a:defRPr>
            </a:lvl5pPr>
          </a:lstStyle>
          <a:p>
            <a:pPr lvl="0"/>
            <a:r>
              <a:rPr lang="en-US"/>
              <a:t>Month / Year / Author</a:t>
            </a:r>
          </a:p>
        </p:txBody>
      </p:sp>
    </p:spTree>
    <p:extLst>
      <p:ext uri="{BB962C8B-B14F-4D97-AF65-F5344CB8AC3E}">
        <p14:creationId xmlns:p14="http://schemas.microsoft.com/office/powerpoint/2010/main" val="206634560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7233-BBF8-C54D-A9B6-5DD750E9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945216" cy="9361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E0D26-F16C-FC49-BA81-13B077CD1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FC360EA-C554-C040-B2A7-D93026762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300" y="6405841"/>
            <a:ext cx="647825" cy="287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AA31B-6E6F-A246-9840-C6D6E26CE378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5BC2E3C-4761-924A-84E1-D3B58C79A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392" y="6376793"/>
            <a:ext cx="792088" cy="29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7363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Beige">
    <p:bg>
      <p:bgPr>
        <a:solidFill>
          <a:srgbClr val="EBE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4BDF5-7CA8-0F45-BBDC-7000336A4A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1" y="692150"/>
            <a:ext cx="10954733" cy="324145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Section Divider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B881C1-7ACB-4545-B186-BE48F34B7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300" y="6405841"/>
            <a:ext cx="647825" cy="287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AA31B-6E6F-A246-9840-C6D6E26CE378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B6C87B2-ECF2-5C44-A087-BF66CCBE86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392" y="6376793"/>
            <a:ext cx="792088" cy="295664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3AD524-894A-2A47-AFBD-0F0421E3AA0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933056"/>
            <a:ext cx="10954236" cy="660251"/>
          </a:xfr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xfam TSTAR PRO" panose="02000806030000020004" pitchFamily="2" charset="0"/>
                <a:ea typeface="Oxfam TSTAR PRO" panose="0200080603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93006229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Green">
    <p:bg>
      <p:bgPr>
        <a:solidFill>
          <a:srgbClr val="448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4BDF5-7CA8-0F45-BBDC-7000336A4A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92150"/>
            <a:ext cx="10954237" cy="3240906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D09A30-CF65-764C-ADC8-10383F968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300" y="6380944"/>
            <a:ext cx="647825" cy="287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47AA31B-6E6F-A246-9840-C6D6E26CE378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C67FCC1-4EF6-BB46-B237-8B91EC5D12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623392" y="6376793"/>
            <a:ext cx="792088" cy="295664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6784E57-5785-2F4F-A855-1A4C9CDE87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933056"/>
            <a:ext cx="10954236" cy="660251"/>
          </a:xfr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Oxfam TSTAR PRO" panose="02000806030000020004" pitchFamily="2" charset="0"/>
                <a:ea typeface="Oxfam TSTAR PRO" panose="0200080603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93167466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Number">
    <p:bg>
      <p:bgPr>
        <a:solidFill>
          <a:srgbClr val="448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4BDF5-7CA8-0F45-BBDC-7000336A4A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9696" y="692150"/>
            <a:ext cx="8218428" cy="3240906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D09A30-CF65-764C-ADC8-10383F968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300" y="6380944"/>
            <a:ext cx="647825" cy="287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47AA31B-6E6F-A246-9840-C6D6E26CE378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C67FCC1-4EF6-BB46-B237-8B91EC5D12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623392" y="6376793"/>
            <a:ext cx="792088" cy="295664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6784E57-5785-2F4F-A855-1A4C9CDE87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59696" y="3933056"/>
            <a:ext cx="8218427" cy="660251"/>
          </a:xfr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Oxfam TSTAR PRO" panose="02000806030000020004" pitchFamily="2" charset="0"/>
                <a:ea typeface="Oxfam TSTAR PRO" panose="0200080603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B79562-C469-284A-A05A-B7C924DB1B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692150"/>
            <a:ext cx="2592387" cy="5473700"/>
          </a:xfrm>
        </p:spPr>
        <p:txBody>
          <a:bodyPr>
            <a:normAutofit/>
          </a:bodyPr>
          <a:lstStyle>
            <a:lvl1pPr marL="0" indent="0" algn="r">
              <a:buNone/>
              <a:defRPr sz="32000" b="1" i="0">
                <a:solidFill>
                  <a:schemeClr val="bg1"/>
                </a:solidFill>
                <a:latin typeface="Oxfam TSTAR PRO Headline" panose="020008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8413471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F778-E687-3F46-8623-90D86590B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D5374-A4E5-BE4E-ABC2-2D14E74EF6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392" y="1628801"/>
            <a:ext cx="5472608" cy="4321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21E62-DFF6-3540-931B-97AFB6A28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28801"/>
            <a:ext cx="5472608" cy="43211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774CDF-2224-1B43-A32F-E4779D4B8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300" y="6380944"/>
            <a:ext cx="647825" cy="287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AA31B-6E6F-A246-9840-C6D6E26CE378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A31E4ED-8B18-9B4E-A392-1C52DFC6E0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392" y="6376793"/>
            <a:ext cx="792088" cy="29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324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51369-A456-C94D-8C48-CB588F5BF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28923"/>
            <a:ext cx="5472112" cy="660251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Oxfam TSTAR PRO Headline" panose="02000806030000020004" pitchFamily="2" charset="-128"/>
                <a:ea typeface="Oxfam TSTAR PRO Headline" panose="02000806030000020004" pitchFamily="2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973E1-F024-FE45-A079-51963A8F4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289175"/>
            <a:ext cx="5472112" cy="3876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0AA7C0-E1DD-9941-A193-0F9F6651F5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28923"/>
            <a:ext cx="5482124" cy="660251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Oxfam TSTAR PRO Headline" panose="02000806030000020004" pitchFamily="2" charset="-128"/>
                <a:ea typeface="Oxfam TSTAR PRO Headline" panose="02000806030000020004" pitchFamily="2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9BC2FF-E14E-D448-8452-1ED2260BC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289175"/>
            <a:ext cx="5472112" cy="3876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28E8245-A44C-F94C-B020-30750D189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92150"/>
            <a:ext cx="10954237" cy="9367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0ADC47-505D-344C-AE1E-1A4C8407A1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30300" y="6380944"/>
            <a:ext cx="647825" cy="287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AA31B-6E6F-A246-9840-C6D6E26CE378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7B1FDB7-1A0E-9A40-BF3B-E7B090133C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392" y="6376793"/>
            <a:ext cx="792088" cy="29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6612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60ED1F-1139-AB48-932F-A54468FBD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10945216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2B397-711F-A14D-B3E2-FEDA256A4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392" y="1628800"/>
            <a:ext cx="1094521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54C7AEA-F59B-1649-A630-62ABEA542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300" y="6380944"/>
            <a:ext cx="647825" cy="287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AA31B-6E6F-A246-9840-C6D6E26CE37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0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26" r:id="rId3"/>
    <p:sldLayoutId id="2147483718" r:id="rId4"/>
    <p:sldLayoutId id="2147483719" r:id="rId5"/>
    <p:sldLayoutId id="2147483720" r:id="rId6"/>
    <p:sldLayoutId id="2147483745" r:id="rId7"/>
    <p:sldLayoutId id="2147483721" r:id="rId8"/>
    <p:sldLayoutId id="2147483722" r:id="rId9"/>
    <p:sldLayoutId id="2147483723" r:id="rId10"/>
    <p:sldLayoutId id="2147483725" r:id="rId11"/>
    <p:sldLayoutId id="2147483733" r:id="rId12"/>
    <p:sldLayoutId id="2147483743" r:id="rId13"/>
    <p:sldLayoutId id="2147483744" r:id="rId14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>
              <a:lumMod val="85000"/>
              <a:lumOff val="15000"/>
            </a:schemeClr>
          </a:solidFill>
          <a:latin typeface="Oxfam TSTAR PRO Headline" panose="02000806030000020004" pitchFamily="2" charset="-128"/>
          <a:ea typeface="Oxfam TSTAR PRO Headline" panose="02000806030000020004" pitchFamily="2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500"/>
        </a:spcAft>
        <a:buFont typeface="Arial" panose="020B0604020202020204" pitchFamily="34" charset="0"/>
        <a:buChar char="•"/>
        <a:defRPr sz="2500" b="0" i="0" kern="1200">
          <a:solidFill>
            <a:schemeClr val="tx1">
              <a:lumMod val="85000"/>
              <a:lumOff val="15000"/>
            </a:schemeClr>
          </a:solidFill>
          <a:latin typeface="Oxfam TSTAR PRO" panose="02000806030000020004" pitchFamily="2" charset="-128"/>
          <a:ea typeface="Oxfam TSTAR PRO" panose="02000806030000020004" pitchFamily="2" charset="-128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500"/>
        </a:spcAft>
        <a:buFont typeface="Arial" panose="020B0604020202020204" pitchFamily="34" charset="0"/>
        <a:buChar char="•"/>
        <a:defRPr sz="2000" b="0" i="0" kern="1200">
          <a:solidFill>
            <a:schemeClr val="tx1">
              <a:lumMod val="85000"/>
              <a:lumOff val="15000"/>
            </a:schemeClr>
          </a:solidFill>
          <a:latin typeface="Oxfam TSTAR PRO" panose="02000806030000020004" pitchFamily="2" charset="-128"/>
          <a:ea typeface="Oxfam TSTAR PRO" panose="02000806030000020004" pitchFamily="2" charset="-128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500"/>
        </a:spcAft>
        <a:buFont typeface="Arial" panose="020B0604020202020204" pitchFamily="34" charset="0"/>
        <a:buChar char="•"/>
        <a:defRPr sz="1500" b="0" i="0" kern="1200">
          <a:solidFill>
            <a:schemeClr val="tx1">
              <a:lumMod val="85000"/>
              <a:lumOff val="15000"/>
            </a:schemeClr>
          </a:solidFill>
          <a:latin typeface="Oxfam TSTAR PRO Light" panose="02000806030000020004" pitchFamily="2" charset="-128"/>
          <a:ea typeface="Oxfam TSTAR PRO Light" panose="02000806030000020004" pitchFamily="2" charset="-128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500"/>
        </a:spcAft>
        <a:buFont typeface="Arial" panose="020B0604020202020204" pitchFamily="34" charset="0"/>
        <a:buChar char="•"/>
        <a:defRPr sz="1500" b="0" i="0" kern="1200">
          <a:solidFill>
            <a:schemeClr val="tx1">
              <a:lumMod val="85000"/>
              <a:lumOff val="15000"/>
            </a:schemeClr>
          </a:solidFill>
          <a:latin typeface="Oxfam TSTAR PRO Light" panose="02000806030000020004" pitchFamily="2" charset="-128"/>
          <a:ea typeface="Oxfam TSTAR PRO Light" panose="02000806030000020004" pitchFamily="2" charset="-128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500"/>
        </a:spcAft>
        <a:buFont typeface="Arial" panose="020B0604020202020204" pitchFamily="34" charset="0"/>
        <a:buChar char="•"/>
        <a:defRPr sz="1500" b="0" i="0" kern="1200">
          <a:solidFill>
            <a:schemeClr val="tx1">
              <a:lumMod val="85000"/>
              <a:lumOff val="15000"/>
            </a:schemeClr>
          </a:solidFill>
          <a:latin typeface="Oxfam TSTAR PRO Light" panose="02000806030000020004" pitchFamily="2" charset="-128"/>
          <a:ea typeface="Oxfam TSTAR PRO Light" panose="02000806030000020004" pitchFamily="2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65">
          <p15:clr>
            <a:srgbClr val="F26B43"/>
          </p15:clr>
        </p15:guide>
        <p15:guide id="2" orient="horz" pos="3748">
          <p15:clr>
            <a:srgbClr val="F26B43"/>
          </p15:clr>
        </p15:guide>
        <p15:guide id="3" pos="7015">
          <p15:clr>
            <a:srgbClr val="F26B43"/>
          </p15:clr>
        </p15:guide>
        <p15:guide id="4" orient="horz" pos="572">
          <p15:clr>
            <a:srgbClr val="F26B43"/>
          </p15:clr>
        </p15:guide>
        <p15:guide id="7" pos="483" userDrawn="1">
          <p15:clr>
            <a:srgbClr val="F26B43"/>
          </p15:clr>
        </p15:guide>
        <p15:guide id="8" orient="horz" pos="3884" userDrawn="1">
          <p15:clr>
            <a:srgbClr val="F26B43"/>
          </p15:clr>
        </p15:guide>
        <p15:guide id="9" pos="7197" userDrawn="1">
          <p15:clr>
            <a:srgbClr val="F26B43"/>
          </p15:clr>
        </p15:guide>
        <p15:guide id="10" orient="horz" pos="436" userDrawn="1">
          <p15:clr>
            <a:srgbClr val="F26B43"/>
          </p15:clr>
        </p15:guide>
        <p15:guide id="11" pos="3840" userDrawn="1">
          <p15:clr>
            <a:srgbClr val="FDE53C"/>
          </p15:clr>
        </p15:guide>
        <p15:guide id="12" orient="horz" pos="2160" userDrawn="1">
          <p15:clr>
            <a:srgbClr val="FDE53C"/>
          </p15:clr>
        </p15:guide>
        <p15:guide id="13" pos="393" userDrawn="1">
          <p15:clr>
            <a:srgbClr val="F26B43"/>
          </p15:clr>
        </p15:guide>
        <p15:guide id="14" pos="7287" userDrawn="1">
          <p15:clr>
            <a:srgbClr val="F26B43"/>
          </p15:clr>
        </p15:guide>
        <p15:guide id="15" orient="horz" pos="41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9707D-254A-1641-9610-CB0F9A65E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993" y="316498"/>
            <a:ext cx="10944225" cy="2520950"/>
          </a:xfrm>
        </p:spPr>
        <p:txBody>
          <a:bodyPr>
            <a:normAutofit/>
          </a:bodyPr>
          <a:lstStyle/>
          <a:p>
            <a:r>
              <a:rPr lang="it-IT" sz="7200" dirty="0">
                <a:latin typeface="Oxfam TSTAR PRO Headline"/>
              </a:rPr>
              <a:t>QUI SIAMO AL SICURO </a:t>
            </a:r>
            <a:br>
              <a:rPr lang="it-IT" sz="7200" dirty="0">
                <a:latin typeface="Oxfam TSTAR PRO Headline"/>
              </a:rPr>
            </a:br>
            <a:r>
              <a:rPr lang="it-IT" sz="6000" i="1" dirty="0">
                <a:latin typeface="Oxfam TSTAR PRO Headline"/>
              </a:rPr>
              <a:t>PROTEZIONE DELLE / DEI  MINORI</a:t>
            </a:r>
            <a:endParaRPr lang="en-US" dirty="0">
              <a:latin typeface="Oxfam TSTAR PRO Headline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099BD9-A9C5-DF4C-B6EB-64A404CFEF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Oxfam TSTAR PRO"/>
              </a:rPr>
              <a:t>Formazione</a:t>
            </a:r>
            <a:r>
              <a:rPr lang="en-US" dirty="0">
                <a:latin typeface="Oxfam TSTAR PRO"/>
              </a:rPr>
              <a:t> in child safeguarding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946AE-069D-AF45-9EEE-B02A7449C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4548168"/>
            <a:ext cx="10944224" cy="43204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/>
              <a:t>Formazione</a:t>
            </a:r>
            <a:r>
              <a:rPr lang="en-US" dirty="0"/>
              <a:t> Connecting Spheres 21 Maggio 2026</a:t>
            </a:r>
          </a:p>
        </p:txBody>
      </p:sp>
    </p:spTree>
    <p:extLst>
      <p:ext uri="{BB962C8B-B14F-4D97-AF65-F5344CB8AC3E}">
        <p14:creationId xmlns:p14="http://schemas.microsoft.com/office/powerpoint/2010/main" val="198214252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8B9AF7-5A08-4E85-B074-68AC505E9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Una definizione di abuso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997E09D-FB89-490A-9F55-CDDA7AD35F6F}"/>
              </a:ext>
            </a:extLst>
          </p:cNvPr>
          <p:cNvSpPr/>
          <p:nvPr/>
        </p:nvSpPr>
        <p:spPr>
          <a:xfrm>
            <a:off x="695400" y="2581857"/>
            <a:ext cx="11017224" cy="307939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7DF8CC6-0EC5-46FF-893D-F40F4FA09A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1384" y="1124744"/>
            <a:ext cx="11305256" cy="1036539"/>
          </a:xfrm>
        </p:spPr>
        <p:txBody>
          <a:bodyPr vert="horz" wrap="square" lIns="91440" tIns="108000" rIns="91440" bIns="108000" rtlCol="0" anchor="t">
            <a:spAutoFit/>
          </a:bodyPr>
          <a:lstStyle/>
          <a:p>
            <a:r>
              <a:rPr lang="it-IT" sz="1600" dirty="0">
                <a:latin typeface="Oxfam TSTAR PRO" panose="02000806030000020004" pitchFamily="50" charset="0"/>
              </a:rPr>
              <a:t>Qualsiasi comportamento da parte di chiunque danneggi in modo grave lo sviluppo psico-fisico-sessuale del bambino. Qualsiasi azione o mancata azione che impedisca la crescita armonica e serena del bambino, non rispettando i suoi bisogni e non proteggendolo sul piano fisico e psichico, procurandogli direttamente o indirettamente danno.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29D895-075F-4501-A6D2-7400E1C310DA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7BCCF766-0948-DB4D-A703-A3A813795EF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2CB28150-9F01-4EE0-AF4D-BCC1C8AD818F}"/>
              </a:ext>
            </a:extLst>
          </p:cNvPr>
          <p:cNvSpPr/>
          <p:nvPr/>
        </p:nvSpPr>
        <p:spPr>
          <a:xfrm>
            <a:off x="1271464" y="3140968"/>
            <a:ext cx="9865096" cy="2419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0000"/>
              </a:lnSpc>
              <a:spcAft>
                <a:spcPts val="0"/>
              </a:spcAft>
            </a:pPr>
            <a:r>
              <a:rPr lang="it-IT" sz="1400" b="1" dirty="0">
                <a:latin typeface="Oxfam TSTAR PRO" panose="02000806030000020004" pitchFamily="50" charset="0"/>
              </a:rPr>
              <a:t>Un comportamento ripetuto nel tempo che pregiudica lo sviluppo affettivo, cognitivo e relazionale del/della minore e la sua percezione di sé. </a:t>
            </a: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endParaRPr lang="it-IT" sz="1400" dirty="0">
              <a:latin typeface="Oxfam TSTAR PRO" panose="02000806030000020004" pitchFamily="50" charset="0"/>
            </a:endParaRP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r>
              <a:rPr lang="it-IT" sz="1400" dirty="0">
                <a:latin typeface="Oxfam TSTAR PRO" panose="02000806030000020004" pitchFamily="50" charset="0"/>
              </a:rPr>
              <a:t>Gli esempi includono, ma non sono limitati a:  </a:t>
            </a:r>
          </a:p>
          <a:p>
            <a:pPr marL="468000" lvl="1" indent="-285750">
              <a:buFont typeface="Wingdings" panose="05000000000000000000" pitchFamily="2" charset="2"/>
              <a:buChar char="§"/>
            </a:pPr>
            <a:r>
              <a:rPr lang="it-IT" sz="1400" dirty="0">
                <a:latin typeface="Oxfam TSTAR PRO" panose="02000806030000020004" pitchFamily="50" charset="0"/>
              </a:rPr>
              <a:t>sminuire, umiliare e criticare costantemente un/a minore;  </a:t>
            </a:r>
          </a:p>
          <a:p>
            <a:pPr marL="468000" lvl="1" indent="-285750">
              <a:buFont typeface="Wingdings" panose="05000000000000000000" pitchFamily="2" charset="2"/>
              <a:buChar char="§"/>
            </a:pPr>
            <a:r>
              <a:rPr lang="it-IT" sz="1400" dirty="0">
                <a:latin typeface="Oxfam TSTAR PRO" panose="02000806030000020004" pitchFamily="50" charset="0"/>
              </a:rPr>
              <a:t>ridicolizzarlo/a per sminuirne la personalità, l’aspetto fisico o le capacità;  </a:t>
            </a:r>
          </a:p>
          <a:p>
            <a:pPr marL="468000" lvl="1" indent="-285750">
              <a:buFont typeface="Wingdings" panose="05000000000000000000" pitchFamily="2" charset="2"/>
              <a:buChar char="§"/>
            </a:pPr>
            <a:r>
              <a:rPr lang="it-IT" sz="1400" dirty="0">
                <a:latin typeface="Oxfam TSTAR PRO" panose="02000806030000020004" pitchFamily="50" charset="0"/>
              </a:rPr>
              <a:t>farlo/a sentire inadeguato/a e non amato/a;  </a:t>
            </a:r>
          </a:p>
          <a:p>
            <a:pPr marL="468000" lvl="1" indent="-285750">
              <a:buFont typeface="Wingdings" panose="05000000000000000000" pitchFamily="2" charset="2"/>
              <a:buChar char="§"/>
            </a:pPr>
            <a:r>
              <a:rPr lang="it-IT" sz="1400" dirty="0">
                <a:latin typeface="Oxfam TSTAR PRO" panose="02000806030000020004" pitchFamily="50" charset="0"/>
              </a:rPr>
              <a:t>farlo/a vivere in un clima di intimidazione e angoscia e renderlo/a vittima di bullismo;  </a:t>
            </a:r>
          </a:p>
          <a:p>
            <a:pPr marL="468000" lvl="1" indent="-285750" algn="just">
              <a:buFont typeface="Wingdings" panose="05000000000000000000" pitchFamily="2" charset="2"/>
              <a:buChar char="§"/>
            </a:pPr>
            <a:r>
              <a:rPr lang="it-IT" sz="1400" dirty="0">
                <a:latin typeface="Oxfam TSTAR PRO" panose="02000806030000020004" pitchFamily="50" charset="0"/>
              </a:rPr>
              <a:t>esporre il/la minore alla violenza e all’abuso di altri soggetti, come per esempio genitori, fratelli o addirittura animali domestici.  </a:t>
            </a:r>
            <a:endParaRPr lang="it-IT" sz="1400" dirty="0">
              <a:solidFill>
                <a:prstClr val="white"/>
              </a:solidFill>
              <a:latin typeface="Oxfam TSTAR PRO" panose="02000806030000020004" pitchFamily="50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88CAA7D-9E79-42FC-B839-BC11911889F3}"/>
              </a:ext>
            </a:extLst>
          </p:cNvPr>
          <p:cNvSpPr txBox="1"/>
          <p:nvPr/>
        </p:nvSpPr>
        <p:spPr>
          <a:xfrm>
            <a:off x="3575720" y="2636590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Oxfam TSTAR PRO Headline" panose="02000806030000020004" pitchFamily="50" charset="0"/>
              </a:rPr>
              <a:t>Abuso/violenza psicologica</a:t>
            </a:r>
          </a:p>
        </p:txBody>
      </p:sp>
    </p:spTree>
    <p:extLst>
      <p:ext uri="{BB962C8B-B14F-4D97-AF65-F5344CB8AC3E}">
        <p14:creationId xmlns:p14="http://schemas.microsoft.com/office/powerpoint/2010/main" val="777707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8B9AF7-5A08-4E85-B074-68AC505E9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Una definizione di abuso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997E09D-FB89-490A-9F55-CDDA7AD35F6F}"/>
              </a:ext>
            </a:extLst>
          </p:cNvPr>
          <p:cNvSpPr/>
          <p:nvPr/>
        </p:nvSpPr>
        <p:spPr>
          <a:xfrm>
            <a:off x="695400" y="2581857"/>
            <a:ext cx="11017224" cy="307939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7DF8CC6-0EC5-46FF-893D-F40F4FA09A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1384" y="1124744"/>
            <a:ext cx="11305256" cy="1036539"/>
          </a:xfrm>
        </p:spPr>
        <p:txBody>
          <a:bodyPr vert="horz" wrap="square" lIns="91440" tIns="108000" rIns="91440" bIns="108000" rtlCol="0" anchor="t">
            <a:spAutoFit/>
          </a:bodyPr>
          <a:lstStyle/>
          <a:p>
            <a:r>
              <a:rPr lang="it-IT" sz="1600" dirty="0">
                <a:latin typeface="Oxfam TSTAR PRO" panose="02000806030000020004" pitchFamily="50" charset="0"/>
              </a:rPr>
              <a:t>Qualsiasi comportamento da parte di chiunque danneggi in modo grave lo sviluppo psico-fisico-sessuale del bambino. Qualsiasi azione o mancata azione che impedisca la crescita armonica e serena del bambino, non rispettando i suoi bisogni e non proteggendolo sul piano fisico e psichico, procurandogli direttamente o indirettamente danno.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29D895-075F-4501-A6D2-7400E1C310DA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7BCCF766-0948-DB4D-A703-A3A813795EF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2CB28150-9F01-4EE0-AF4D-BCC1C8AD818F}"/>
              </a:ext>
            </a:extLst>
          </p:cNvPr>
          <p:cNvSpPr/>
          <p:nvPr/>
        </p:nvSpPr>
        <p:spPr>
          <a:xfrm>
            <a:off x="1271464" y="3140968"/>
            <a:ext cx="9865096" cy="241984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0000"/>
              </a:lnSpc>
              <a:spcAft>
                <a:spcPts val="0"/>
              </a:spcAft>
            </a:pPr>
            <a:r>
              <a:rPr lang="it-IT" sz="1400" dirty="0">
                <a:latin typeface="Oxfam TSTAR PRO" panose="02000806030000020004" pitchFamily="50" charset="0"/>
              </a:rPr>
              <a:t>Qualsiasi effettivo o potenziale abuso di una posizione di vulnerabilità, di natura sessuale e non, in cambio di una remunerazione, in denaro o in natura, al/alla minore oppure ad una o più persone terze. Lo sfruttamento sessuale commerciale dei/delle minori equivale al lavoro forzato e costituisce una forma di coercizione e violenza contro i/le minori e una forma contemporanea di schiavitù. </a:t>
            </a: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endParaRPr lang="it-IT" sz="1100" dirty="0">
              <a:solidFill>
                <a:prstClr val="white"/>
              </a:solidFill>
              <a:latin typeface="Oxfam TSTAR PRO" panose="02000806030000020004" pitchFamily="50" charset="0"/>
            </a:endParaRP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r>
              <a:rPr lang="it-IT" sz="1400" dirty="0">
                <a:latin typeface="Oxfam TSTAR PRO" panose="02000806030000020004" pitchFamily="50" charset="0"/>
              </a:rPr>
              <a:t>Gli atti che costituiscono sfruttamento commessi contro un/a minore comprendono anche quei comportamenti che, in una qualche loro fase, sono collegati all’ambiente online. Comprende qualsiasi uso delle tecnologie dell’informazione e della comunicazione (TIC) che dia luogo a sfruttamento sessuale o sia causa di sfruttamento sessuale di minori o determini la produzione, vendita, detenzione, distribuzione e trasmissione di immagini o altro materiale che documentino tale sfruttamento sessuale. </a:t>
            </a:r>
            <a:endParaRPr lang="it-IT" sz="1100" dirty="0">
              <a:solidFill>
                <a:prstClr val="white"/>
              </a:solidFill>
              <a:latin typeface="Oxfam TSTAR PRO" panose="02000806030000020004" pitchFamily="50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88CAA7D-9E79-42FC-B839-BC11911889F3}"/>
              </a:ext>
            </a:extLst>
          </p:cNvPr>
          <p:cNvSpPr txBox="1"/>
          <p:nvPr/>
        </p:nvSpPr>
        <p:spPr>
          <a:xfrm>
            <a:off x="3575720" y="2636590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Oxfam TSTAR PRO Headline" panose="02000806030000020004" pitchFamily="50" charset="0"/>
              </a:rPr>
              <a:t>SFRUTTAMENTO</a:t>
            </a:r>
          </a:p>
        </p:txBody>
      </p:sp>
    </p:spTree>
    <p:extLst>
      <p:ext uri="{BB962C8B-B14F-4D97-AF65-F5344CB8AC3E}">
        <p14:creationId xmlns:p14="http://schemas.microsoft.com/office/powerpoint/2010/main" val="1005136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8B9AF7-5A08-4E85-B074-68AC505E9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Una definizione di abuso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7DF8CC6-0EC5-46FF-893D-F40F4FA09A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888" y="1412776"/>
            <a:ext cx="10944225" cy="1872986"/>
          </a:xfrm>
        </p:spPr>
        <p:txBody>
          <a:bodyPr vert="horz" wrap="square" lIns="91440" tIns="108000" rIns="91440" bIns="108000" rtlCol="0" anchor="t">
            <a:spAutoFit/>
          </a:bodyPr>
          <a:lstStyle/>
          <a:p>
            <a:r>
              <a:rPr lang="it-IT" sz="1800" dirty="0">
                <a:latin typeface="Oxfam TSTAR PRO" panose="02000806030000020004" pitchFamily="50" charset="0"/>
              </a:rPr>
              <a:t>L’abuso di minori comporta la negazione dei loro diritti e comprende tutte le forme di violenza contro i/le minori: abuso fisico, emotivo e sessuale; trascuratezza; violenza familiare; sfruttamento sessuale, anche online; rapimento e tratta, anche a fini sessuali; lavoro minorile;</a:t>
            </a:r>
            <a:r>
              <a:rPr lang="it-IT" sz="1800" dirty="0">
                <a:latin typeface="Oxfam TSTAR PRO Medium" panose="02000806030000020004" pitchFamily="50" charset="0"/>
              </a:rPr>
              <a:t> </a:t>
            </a:r>
            <a:r>
              <a:rPr lang="it-IT" sz="1800" dirty="0">
                <a:latin typeface="Oxfam TSTAR PRO" panose="02000806030000020004" pitchFamily="50" charset="0"/>
              </a:rPr>
              <a:t>pratiche culturali dannose, violenza tra pari – bullismo; cure inadeguate e/o eccessive, </a:t>
            </a:r>
            <a:r>
              <a:rPr lang="it-IT" sz="1800" dirty="0" err="1">
                <a:latin typeface="Oxfam TSTAR PRO" panose="02000806030000020004" pitchFamily="50" charset="0"/>
              </a:rPr>
              <a:t>ecc</a:t>
            </a:r>
            <a:r>
              <a:rPr lang="it-IT" sz="1800" dirty="0">
                <a:latin typeface="Oxfam TSTAR PRO" panose="02000806030000020004" pitchFamily="50" charset="0"/>
              </a:rPr>
              <a:t>…</a:t>
            </a:r>
          </a:p>
          <a:p>
            <a:endParaRPr lang="it-IT" sz="1800" dirty="0">
              <a:latin typeface="Oxfam TSTAR PRO" panose="02000806030000020004" pitchFamily="50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29D895-075F-4501-A6D2-7400E1C310DA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7BCCF766-0948-DB4D-A703-A3A813795EF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AB1F6AF8-27F9-497D-A59B-F5DF05702C11}"/>
              </a:ext>
            </a:extLst>
          </p:cNvPr>
          <p:cNvSpPr/>
          <p:nvPr/>
        </p:nvSpPr>
        <p:spPr>
          <a:xfrm>
            <a:off x="2495600" y="4221088"/>
            <a:ext cx="295232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Oxfam TSTAR PRO" panose="02000806030000020004" pitchFamily="50" charset="0"/>
              </a:rPr>
              <a:t>Esercizio del potere o del controllo </a:t>
            </a:r>
            <a:endParaRPr lang="it-IT" dirty="0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EBB279B0-79A5-49EC-9577-66AB7370A99A}"/>
              </a:ext>
            </a:extLst>
          </p:cNvPr>
          <p:cNvSpPr/>
          <p:nvPr/>
        </p:nvSpPr>
        <p:spPr>
          <a:xfrm>
            <a:off x="6744074" y="4221088"/>
            <a:ext cx="295232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Oxfam TSTAR PRO" panose="02000806030000020004" pitchFamily="50" charset="0"/>
              </a:rPr>
              <a:t>Rischio di reiterazione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67CFBC2-69E1-4D03-B726-7B56319E0471}"/>
              </a:ext>
            </a:extLst>
          </p:cNvPr>
          <p:cNvSpPr/>
          <p:nvPr/>
        </p:nvSpPr>
        <p:spPr>
          <a:xfrm>
            <a:off x="3048000" y="32490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latin typeface="Oxfam TSTAR PRO" panose="02000806030000020004" pitchFamily="50" charset="0"/>
              </a:rPr>
              <a:t>L’abuso può assumere diverse forme, ma gli elementi comuni sono: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3190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A56EAF-DC17-4181-8262-64C579E1B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POSSIBILI INDICATORI DI ABUSO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A76844-9498-4BDE-82FE-04E6BB6688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888" y="1279811"/>
            <a:ext cx="10944225" cy="539351"/>
          </a:xfrm>
        </p:spPr>
        <p:txBody>
          <a:bodyPr/>
          <a:lstStyle/>
          <a:p>
            <a:r>
              <a:rPr lang="it-IT" sz="2000" dirty="0">
                <a:latin typeface="Oxfam TSTAR PRO" panose="02000806030000020004" pitchFamily="50" charset="0"/>
              </a:rPr>
              <a:t>Cerchiamo di identificare assieme i fattori fisici ed emotivi che sono sinonimo di abuso/violenza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FF06274-486A-4A16-819C-8B8FA2D21F2E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7BCCF766-0948-DB4D-A703-A3A813795EFC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1A7A8EC-2DFD-44FE-AD30-289D91736C63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492896"/>
          <a:ext cx="8128000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8241219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2998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Oxfam TSTAR PRO" panose="02000806030000020004" pitchFamily="50" charset="0"/>
                        </a:rPr>
                        <a:t>Segnali fisici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Oxfam TSTAR PRO" panose="02000806030000020004" pitchFamily="50" charset="0"/>
                        </a:rPr>
                        <a:t>Segnali emotivi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282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>
                        <a:latin typeface="Oxfam TSTAR PRO Medium" panose="0200080603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>
                        <a:latin typeface="Oxfam TSTAR PRO Medium" panose="02000806030000020004" pitchFamily="50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>
                        <a:latin typeface="Oxfam TSTAR PRO Medium" panose="02000806030000020004" pitchFamily="50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>
                        <a:latin typeface="Oxfam TSTAR PRO Medium" panose="02000806030000020004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200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>
                        <a:latin typeface="Oxfam TSTAR PRO Medium" panose="0200080603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>
                        <a:latin typeface="Oxfam TSTAR PRO Medium" panose="02000806030000020004" pitchFamily="50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>
                        <a:latin typeface="Oxfam TSTAR PRO Medium" panose="02000806030000020004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186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>
                        <a:latin typeface="Oxfam TSTAR PRO Medium" panose="0200080603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>
                        <a:latin typeface="Oxfam TSTAR PRO Medium" panose="02000806030000020004" pitchFamily="50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>
                        <a:latin typeface="Oxfam TSTAR PRO Medium" panose="02000806030000020004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045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>
                        <a:latin typeface="Oxfam TSTAR PRO Medium" panose="0200080603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02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>
                        <a:latin typeface="Oxfam TSTAR PRO Medium" panose="0200080603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938448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61A235AB-00F7-41EC-B83D-631FDE3AD457}"/>
              </a:ext>
            </a:extLst>
          </p:cNvPr>
          <p:cNvSpPr txBox="1"/>
          <p:nvPr/>
        </p:nvSpPr>
        <p:spPr>
          <a:xfrm>
            <a:off x="2032000" y="2852936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Oxfam TSTAR PRO Medium" panose="02000806030000020004" pitchFamily="50" charset="0"/>
              </a:rPr>
              <a:t>Essere spesso ferito o contuso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253FF20-85B4-4331-923E-AC22F44F2C04}"/>
              </a:ext>
            </a:extLst>
          </p:cNvPr>
          <p:cNvSpPr/>
          <p:nvPr/>
        </p:nvSpPr>
        <p:spPr>
          <a:xfrm>
            <a:off x="2032000" y="3761425"/>
            <a:ext cx="4003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Oxfam TSTAR PRO Medium" panose="02000806030000020004" pitchFamily="50" charset="0"/>
              </a:rPr>
              <a:t>Vestirsi in modo inadeguato rispetto all’età e alla stagione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334D639-1EFA-428F-B0AB-F9ABBF7D3F91}"/>
              </a:ext>
            </a:extLst>
          </p:cNvPr>
          <p:cNvSpPr/>
          <p:nvPr/>
        </p:nvSpPr>
        <p:spPr>
          <a:xfrm>
            <a:off x="2032001" y="4414767"/>
            <a:ext cx="406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Oxfam TSTAR PRO Medium" panose="02000806030000020004" pitchFamily="50" charset="0"/>
              </a:rPr>
              <a:t>Denutrizione o abitudini alimentari distorte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C8BAF1D-34F1-4877-8C33-F588A8745C25}"/>
              </a:ext>
            </a:extLst>
          </p:cNvPr>
          <p:cNvSpPr/>
          <p:nvPr/>
        </p:nvSpPr>
        <p:spPr>
          <a:xfrm>
            <a:off x="2032001" y="5434612"/>
            <a:ext cx="3952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latin typeface="Oxfam TSTAR PRO Medium" panose="02000806030000020004" pitchFamily="50" charset="0"/>
              </a:rPr>
              <a:t>Trascuratezza dal punto di vista dell’igiene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DA18606-ECED-491B-AFC6-510C5E44ED11}"/>
              </a:ext>
            </a:extLst>
          </p:cNvPr>
          <p:cNvSpPr/>
          <p:nvPr/>
        </p:nvSpPr>
        <p:spPr>
          <a:xfrm>
            <a:off x="2028620" y="5061098"/>
            <a:ext cx="23086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latin typeface="Oxfam TSTAR PRO Medium" panose="02000806030000020004" pitchFamily="50" charset="0"/>
              </a:rPr>
              <a:t>Scarsa cura della salute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EE48AC-3D7D-4372-B216-EBA072A55F2D}"/>
              </a:ext>
            </a:extLst>
          </p:cNvPr>
          <p:cNvSpPr/>
          <p:nvPr/>
        </p:nvSpPr>
        <p:spPr>
          <a:xfrm>
            <a:off x="6102201" y="2866779"/>
            <a:ext cx="4003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1600" dirty="0">
                <a:latin typeface="Oxfam TSTAR PRO Medium" panose="02000806030000020004" pitchFamily="50" charset="0"/>
              </a:rPr>
              <a:t>Tristezza (pianto costante) e assenza di slancio vitale (stanchezza, pigrizia, scarso rendimento scolastico)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B82CFB1-CD44-4596-987B-809FE0ADB53A}"/>
              </a:ext>
            </a:extLst>
          </p:cNvPr>
          <p:cNvSpPr/>
          <p:nvPr/>
        </p:nvSpPr>
        <p:spPr>
          <a:xfrm>
            <a:off x="6108561" y="3768436"/>
            <a:ext cx="4003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1600" dirty="0">
                <a:latin typeface="Oxfam TSTAR PRO Medium" panose="02000806030000020004" pitchFamily="50" charset="0"/>
              </a:rPr>
              <a:t>Manifestazione frequente di ansia (es. durante le separazioni)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9629354D-2D49-4222-B2A9-FC72322A0FE2}"/>
              </a:ext>
            </a:extLst>
          </p:cNvPr>
          <p:cNvSpPr/>
          <p:nvPr/>
        </p:nvSpPr>
        <p:spPr>
          <a:xfrm>
            <a:off x="6096000" y="4428848"/>
            <a:ext cx="4003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1600" dirty="0">
                <a:latin typeface="Oxfam TSTAR PRO Medium" panose="02000806030000020004" pitchFamily="50" charset="0"/>
              </a:rPr>
              <a:t>Poca autostima (es. auto-svalutazione dei propri pensieri/azioni)</a:t>
            </a:r>
          </a:p>
        </p:txBody>
      </p:sp>
    </p:spTree>
    <p:extLst>
      <p:ext uri="{BB962C8B-B14F-4D97-AF65-F5344CB8AC3E}">
        <p14:creationId xmlns:p14="http://schemas.microsoft.com/office/powerpoint/2010/main" val="1968957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A725AB-C305-416C-A847-E1AE0D466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Standard minimi di </a:t>
            </a:r>
            <a:r>
              <a:rPr lang="it-IT" dirty="0" err="1"/>
              <a:t>child</a:t>
            </a:r>
            <a:r>
              <a:rPr lang="it-IT" dirty="0"/>
              <a:t> </a:t>
            </a:r>
            <a:r>
              <a:rPr lang="it-IT" dirty="0" err="1"/>
              <a:t>safeguarding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8D704F1-73D6-4891-9D46-B4A468CE7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7AA31B-6E6F-A246-9840-C6D6E26CE37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2831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67F173-A2BF-4B6B-B379-B6321654F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STANDARD DI TUTELA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04D9B2B-AFDC-4278-8710-D82CD67648BA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7BCCF766-0948-DB4D-A703-A3A813795EF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Segnaposto contenuto 3">
            <a:extLst>
              <a:ext uri="{FF2B5EF4-FFF2-40B4-BE49-F238E27FC236}">
                <a16:creationId xmlns:a16="http://schemas.microsoft.com/office/drawing/2014/main" id="{87E5F2A0-07C3-4F53-AC8C-63895A01F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40" y="1410620"/>
            <a:ext cx="4292320" cy="410445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CC5BE81-BF37-494A-98C7-EB29DFE87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160" y="2995071"/>
            <a:ext cx="2533333" cy="282857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A1AC55A-AB04-4969-B3BE-A16F1F592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554" y="3255778"/>
            <a:ext cx="2314286" cy="2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9278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7B3C42-232A-4C7A-BED3-FCCE5BB6E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STANDARD MINIMI DI CHILD SAFEGUARDING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512189B-A92E-4AF4-B6A6-DFE6494B86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888" y="1269785"/>
            <a:ext cx="10944225" cy="1267051"/>
          </a:xfrm>
        </p:spPr>
        <p:txBody>
          <a:bodyPr vert="horz" wrap="square" lIns="91440" tIns="108000" rIns="91440" bIns="108000" rtlCol="0" anchor="t">
            <a:spAutoFit/>
          </a:bodyPr>
          <a:lstStyle/>
          <a:p>
            <a:pPr>
              <a:lnSpc>
                <a:spcPct val="113999"/>
              </a:lnSpc>
            </a:pPr>
            <a:r>
              <a:rPr lang="it-IT" sz="1850" dirty="0">
                <a:latin typeface="Oxfam TSTAR PRO Medium"/>
              </a:rPr>
              <a:t>Per garantire il diritto alla protezione è necessario definire e implementare in modo efficace alcuni </a:t>
            </a:r>
            <a:r>
              <a:rPr lang="it-IT" sz="1850" b="1" dirty="0">
                <a:latin typeface="Oxfam TSTAR PRO Medium"/>
              </a:rPr>
              <a:t>Standard Minimi di Child </a:t>
            </a:r>
            <a:r>
              <a:rPr lang="it-IT" sz="1850" b="1" dirty="0" err="1">
                <a:latin typeface="Oxfam TSTAR PRO Medium"/>
              </a:rPr>
              <a:t>Safeguarding</a:t>
            </a:r>
            <a:endParaRPr lang="it-IT" sz="1850" b="1" dirty="0">
              <a:latin typeface="Oxfam TSTAR PRO Medium"/>
            </a:endParaRPr>
          </a:p>
          <a:p>
            <a:pPr>
              <a:lnSpc>
                <a:spcPct val="113999"/>
              </a:lnSpc>
            </a:pPr>
            <a:r>
              <a:rPr lang="it-IT" sz="1850" dirty="0">
                <a:latin typeface="Oxfam TSTAR PRO Medium"/>
              </a:rPr>
              <a:t>Concretamente, è necessario dotarsi di alcuni semplici strumenti, fra cui: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87DB4F1-ABA8-4E4B-A1A3-533A3481820F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7BCCF766-0948-DB4D-A703-A3A813795EFC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21E6C87F-37CF-4271-A4B3-7A82D01CF87E}"/>
              </a:ext>
            </a:extLst>
          </p:cNvPr>
          <p:cNvGraphicFramePr/>
          <p:nvPr/>
        </p:nvGraphicFramePr>
        <p:xfrm>
          <a:off x="1545606" y="2617499"/>
          <a:ext cx="9100788" cy="3535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8805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823477-2D50-4DB4-9E9E-353084050D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70823477-2D50-4DB4-9E9E-353084050D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70823477-2D50-4DB4-9E9E-353084050D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6C9A4F-4329-45E1-8A46-AB156FBBD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8C6C9A4F-4329-45E1-8A46-AB156FBBD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8C6C9A4F-4329-45E1-8A46-AB156FBBD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D16710-61B5-45F2-AB9E-AB506717D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CAD16710-61B5-45F2-AB9E-AB506717D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CAD16710-61B5-45F2-AB9E-AB506717D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8065E6-AB6A-4470-9104-7E6F9AFC8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F58065E6-AB6A-4470-9104-7E6F9AFC8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F58065E6-AB6A-4470-9104-7E6F9AFC8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05EBA-7761-2144-823E-5D58AB9F9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ASSESSMENT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336057-F72B-814B-8AE4-997115C88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7AA31B-6E6F-A246-9840-C6D6E26CE37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A2788-E5A8-9243-88EE-16B365BDF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 </a:t>
            </a:r>
            <a:r>
              <a:rPr lang="en-US" err="1"/>
              <a:t>valutazione</a:t>
            </a:r>
            <a:r>
              <a:rPr lang="en-US"/>
              <a:t> del </a:t>
            </a:r>
            <a:r>
              <a:rPr lang="en-US" err="1"/>
              <a:t>rischio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7926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CE2751-4BE2-4397-92DA-2AB9BCBD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>
                <a:latin typeface="Oxfam TSTAR PRO Headline" panose="02000806030000020004" pitchFamily="50" charset="0"/>
              </a:rPr>
              <a:t>L’analisi del rischio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3B4720-3718-4B81-90CD-0F472EE0CB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888" y="1269785"/>
            <a:ext cx="10944225" cy="518000"/>
          </a:xfrm>
        </p:spPr>
        <p:txBody>
          <a:bodyPr/>
          <a:lstStyle/>
          <a:p>
            <a:r>
              <a:rPr lang="it-IT">
                <a:latin typeface="Oxfam TSTAR PRO Headline" panose="02000806030000020004" pitchFamily="50" charset="0"/>
              </a:rPr>
              <a:t>cosa potrebbe accadere E non vogliamo che accada?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8B0D94E-62BC-4EAC-9F7E-D8349244936A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7BCCF766-0948-DB4D-A703-A3A813795EFC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B31957B7-C47D-4652-85E2-7EA19CEEEA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219823"/>
              </p:ext>
            </p:extLst>
          </p:nvPr>
        </p:nvGraphicFramePr>
        <p:xfrm>
          <a:off x="1082729" y="4043695"/>
          <a:ext cx="10153130" cy="1426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0626">
                  <a:extLst>
                    <a:ext uri="{9D8B030D-6E8A-4147-A177-3AD203B41FA5}">
                      <a16:colId xmlns:a16="http://schemas.microsoft.com/office/drawing/2014/main" val="1133053084"/>
                    </a:ext>
                  </a:extLst>
                </a:gridCol>
                <a:gridCol w="2030626">
                  <a:extLst>
                    <a:ext uri="{9D8B030D-6E8A-4147-A177-3AD203B41FA5}">
                      <a16:colId xmlns:a16="http://schemas.microsoft.com/office/drawing/2014/main" val="2203136374"/>
                    </a:ext>
                  </a:extLst>
                </a:gridCol>
                <a:gridCol w="2030626">
                  <a:extLst>
                    <a:ext uri="{9D8B030D-6E8A-4147-A177-3AD203B41FA5}">
                      <a16:colId xmlns:a16="http://schemas.microsoft.com/office/drawing/2014/main" val="1448731506"/>
                    </a:ext>
                  </a:extLst>
                </a:gridCol>
                <a:gridCol w="2030626">
                  <a:extLst>
                    <a:ext uri="{9D8B030D-6E8A-4147-A177-3AD203B41FA5}">
                      <a16:colId xmlns:a16="http://schemas.microsoft.com/office/drawing/2014/main" val="3470405909"/>
                    </a:ext>
                  </a:extLst>
                </a:gridCol>
                <a:gridCol w="2030626">
                  <a:extLst>
                    <a:ext uri="{9D8B030D-6E8A-4147-A177-3AD203B41FA5}">
                      <a16:colId xmlns:a16="http://schemas.microsoft.com/office/drawing/2014/main" val="3393570021"/>
                    </a:ext>
                  </a:extLst>
                </a:gridCol>
              </a:tblGrid>
              <a:tr h="232967"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latin typeface="Oxfam TSTAR PRO" panose="02000806030000020004" pitchFamily="50" charset="0"/>
                        </a:rPr>
                        <a:t>1 - Raro</a:t>
                      </a:r>
                      <a:endParaRPr lang="it-IT" sz="1600">
                        <a:latin typeface="Oxfam TSTAR PRO" panose="0200080603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latin typeface="Oxfam TSTAR PRO" panose="02000806030000020004" pitchFamily="50" charset="0"/>
                        </a:rPr>
                        <a:t>2 - Improbabile</a:t>
                      </a:r>
                      <a:endParaRPr lang="it-IT" sz="1600">
                        <a:latin typeface="Oxfam TSTAR PRO" panose="0200080603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latin typeface="Oxfam TSTAR PRO" panose="02000806030000020004" pitchFamily="50" charset="0"/>
                        </a:rPr>
                        <a:t>3 - Possibile</a:t>
                      </a:r>
                      <a:endParaRPr lang="it-IT" sz="1600">
                        <a:latin typeface="Oxfam TSTAR PRO" panose="0200080603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latin typeface="Oxfam TSTAR PRO" panose="02000806030000020004" pitchFamily="50" charset="0"/>
                        </a:rPr>
                        <a:t>4 - Probabile</a:t>
                      </a:r>
                      <a:endParaRPr lang="it-IT" sz="1600">
                        <a:latin typeface="Oxfam TSTAR PRO" panose="0200080603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latin typeface="Oxfam TSTAR PRO" panose="02000806030000020004" pitchFamily="50" charset="0"/>
                        </a:rPr>
                        <a:t>5 – Praticamente certo</a:t>
                      </a:r>
                      <a:endParaRPr lang="it-IT" sz="1600">
                        <a:latin typeface="Oxfam TSTAR PRO" panose="02000806030000020004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528582"/>
                  </a:ext>
                </a:extLst>
              </a:tr>
              <a:tr h="8471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>
                          <a:latin typeface="Oxfam TSTAR PRO" panose="02000806030000020004" pitchFamily="50" charset="0"/>
                        </a:rPr>
                        <a:t>Ci si aspetta che accada solo in circostanze eccezionali</a:t>
                      </a:r>
                      <a:endParaRPr lang="it-IT">
                        <a:latin typeface="Oxfam TSTAR PRO" panose="0200080603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latin typeface="Oxfam TSTAR PRO" panose="02000806030000020004" pitchFamily="50" charset="0"/>
                        </a:rPr>
                        <a:t>Non ci si aspetta che accada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latin typeface="Oxfam TSTAR PRO" panose="02000806030000020004" pitchFamily="50" charset="0"/>
                        </a:rPr>
                        <a:t>Potrebbe accadere a volte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latin typeface="Oxfam TSTAR PRO" panose="02000806030000020004" pitchFamily="50" charset="0"/>
                        </a:rPr>
                        <a:t>Accadrà probabilmente in molte circostanze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latin typeface="Oxfam TSTAR PRO" panose="02000806030000020004" pitchFamily="50" charset="0"/>
                        </a:rPr>
                        <a:t>Ci si aspetta che accada in quasi tutte le circostanze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177783"/>
                  </a:ext>
                </a:extLst>
              </a:tr>
            </a:tbl>
          </a:graphicData>
        </a:graphic>
      </p:graphicFrame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57AA1752-2A62-4EE0-9C40-7D1413F3DF0E}"/>
              </a:ext>
            </a:extLst>
          </p:cNvPr>
          <p:cNvSpPr/>
          <p:nvPr/>
        </p:nvSpPr>
        <p:spPr>
          <a:xfrm>
            <a:off x="983432" y="1844824"/>
            <a:ext cx="10297144" cy="43204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b="1">
                <a:latin typeface="Oxfam TSTAR PRO" panose="02000806030000020004" pitchFamily="50" charset="0"/>
              </a:rPr>
              <a:t>Fase 1 - Identificare i rischi per la tutela dei minorenni</a:t>
            </a:r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2A9700A-25CA-404D-8403-7EF124844141}"/>
              </a:ext>
            </a:extLst>
          </p:cNvPr>
          <p:cNvSpPr txBox="1"/>
          <p:nvPr/>
        </p:nvSpPr>
        <p:spPr>
          <a:xfrm>
            <a:off x="1101082" y="2420888"/>
            <a:ext cx="9747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>
                <a:latin typeface="Oxfam TSTAR PRO" panose="02000806030000020004" pitchFamily="50" charset="0"/>
                <a:ea typeface="ＭＳ Ｐゴシック"/>
              </a:rPr>
              <a:t>Quali sono i dettagli pratici del progetto/attività?</a:t>
            </a:r>
            <a:endParaRPr lang="it-IT" sz="160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>
                <a:latin typeface="Oxfam TSTAR PRO" panose="02000806030000020004" pitchFamily="50" charset="0"/>
              </a:rPr>
              <a:t>Alla luce dei fattori di rischio individuati, cosa potrebbe andare male/succedere di male?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4D680E3B-7B15-4B15-B673-F798C0D1677D}"/>
              </a:ext>
            </a:extLst>
          </p:cNvPr>
          <p:cNvSpPr/>
          <p:nvPr/>
        </p:nvSpPr>
        <p:spPr>
          <a:xfrm>
            <a:off x="983432" y="3076606"/>
            <a:ext cx="10297144" cy="43204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b="1">
                <a:latin typeface="Oxfam TSTAR PRO" panose="02000806030000020004" pitchFamily="50" charset="0"/>
              </a:rPr>
              <a:t>Fase 2- Considerare la probabilità e le conseguenze che il rischio si concretizzi</a:t>
            </a:r>
            <a:endParaRPr lang="it-IT" b="1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643BE78-D2E2-4B92-90D9-4AD36B2213B5}"/>
              </a:ext>
            </a:extLst>
          </p:cNvPr>
          <p:cNvSpPr txBox="1"/>
          <p:nvPr/>
        </p:nvSpPr>
        <p:spPr>
          <a:xfrm>
            <a:off x="1101082" y="3645024"/>
            <a:ext cx="7083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>
                <a:latin typeface="Oxfam TSTAR PRO" panose="02000806030000020004" pitchFamily="50" charset="0"/>
              </a:rPr>
              <a:t>Quanto è probabile?</a:t>
            </a:r>
            <a:endParaRPr lang="it-IT" sz="160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AAF4D6C-B304-48FC-A5C4-51970812B6DC}"/>
              </a:ext>
            </a:extLst>
          </p:cNvPr>
          <p:cNvSpPr txBox="1"/>
          <p:nvPr/>
        </p:nvSpPr>
        <p:spPr>
          <a:xfrm>
            <a:off x="1101082" y="5588215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>
                <a:latin typeface="Oxfam TSTAR PRO" panose="02000806030000020004" pitchFamily="50" charset="0"/>
              </a:rPr>
              <a:t>Quali potrebbero essere le conseguenze? </a:t>
            </a:r>
          </a:p>
        </p:txBody>
      </p:sp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69550E42-F861-4D7A-97CD-4D01D47AC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276855"/>
              </p:ext>
            </p:extLst>
          </p:nvPr>
        </p:nvGraphicFramePr>
        <p:xfrm>
          <a:off x="1195817" y="6010509"/>
          <a:ext cx="10058160" cy="337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32">
                  <a:extLst>
                    <a:ext uri="{9D8B030D-6E8A-4147-A177-3AD203B41FA5}">
                      <a16:colId xmlns:a16="http://schemas.microsoft.com/office/drawing/2014/main" val="2567192562"/>
                    </a:ext>
                  </a:extLst>
                </a:gridCol>
                <a:gridCol w="2011632">
                  <a:extLst>
                    <a:ext uri="{9D8B030D-6E8A-4147-A177-3AD203B41FA5}">
                      <a16:colId xmlns:a16="http://schemas.microsoft.com/office/drawing/2014/main" val="1885781444"/>
                    </a:ext>
                  </a:extLst>
                </a:gridCol>
                <a:gridCol w="2011632">
                  <a:extLst>
                    <a:ext uri="{9D8B030D-6E8A-4147-A177-3AD203B41FA5}">
                      <a16:colId xmlns:a16="http://schemas.microsoft.com/office/drawing/2014/main" val="1897232532"/>
                    </a:ext>
                  </a:extLst>
                </a:gridCol>
                <a:gridCol w="2011632">
                  <a:extLst>
                    <a:ext uri="{9D8B030D-6E8A-4147-A177-3AD203B41FA5}">
                      <a16:colId xmlns:a16="http://schemas.microsoft.com/office/drawing/2014/main" val="1924972599"/>
                    </a:ext>
                  </a:extLst>
                </a:gridCol>
                <a:gridCol w="2011632">
                  <a:extLst>
                    <a:ext uri="{9D8B030D-6E8A-4147-A177-3AD203B41FA5}">
                      <a16:colId xmlns:a16="http://schemas.microsoft.com/office/drawing/2014/main" val="1106493907"/>
                    </a:ext>
                  </a:extLst>
                </a:gridCol>
              </a:tblGrid>
              <a:tr h="337864"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latin typeface="Oxfam TSTAR PRO" panose="02000806030000020004" pitchFamily="50" charset="0"/>
                        </a:rPr>
                        <a:t>1- quasi nulle</a:t>
                      </a:r>
                    </a:p>
                  </a:txBody>
                  <a:tcPr>
                    <a:solidFill>
                      <a:srgbClr val="4484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latin typeface="Oxfam TSTAR PRO" panose="02000806030000020004" pitchFamily="50" charset="0"/>
                        </a:rPr>
                        <a:t>2-minori</a:t>
                      </a:r>
                    </a:p>
                  </a:txBody>
                  <a:tcPr>
                    <a:solidFill>
                      <a:srgbClr val="4484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latin typeface="Oxfam TSTAR PRO" panose="02000806030000020004" pitchFamily="50" charset="0"/>
                        </a:rPr>
                        <a:t>3-moderate</a:t>
                      </a:r>
                    </a:p>
                  </a:txBody>
                  <a:tcPr>
                    <a:solidFill>
                      <a:srgbClr val="4484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latin typeface="Oxfam TSTAR PRO" panose="02000806030000020004" pitchFamily="50" charset="0"/>
                        </a:rPr>
                        <a:t>4- grandi</a:t>
                      </a:r>
                    </a:p>
                  </a:txBody>
                  <a:tcPr>
                    <a:solidFill>
                      <a:srgbClr val="4484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latin typeface="Oxfam TSTAR PRO" panose="02000806030000020004" pitchFamily="50" charset="0"/>
                        </a:rPr>
                        <a:t>5- gravi</a:t>
                      </a:r>
                    </a:p>
                  </a:txBody>
                  <a:tcPr>
                    <a:solidFill>
                      <a:srgbClr val="4484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509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52071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E3401F-A4A8-4932-A463-A46A720FE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Oxfam TSTAR PRO Headline" panose="02000806030000020004" pitchFamily="50" charset="0"/>
              </a:rPr>
              <a:t>L’analisi del rischio</a:t>
            </a:r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748755-1640-40A0-8101-55DA2A64D9FF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7BCCF766-0948-DB4D-A703-A3A813795EF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95FB2E6-1FAD-4873-BDBE-8BE6938AA034}"/>
              </a:ext>
            </a:extLst>
          </p:cNvPr>
          <p:cNvSpPr/>
          <p:nvPr/>
        </p:nvSpPr>
        <p:spPr>
          <a:xfrm>
            <a:off x="973630" y="1556792"/>
            <a:ext cx="10297144" cy="4320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it-IT">
                <a:latin typeface="Oxfam TSTAR PRO Medium" panose="02000806030000020004" pitchFamily="50" charset="0"/>
              </a:rPr>
              <a:t>Fase 3- Strategie per minimizzare i rischi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43A34B-F870-44DC-9737-0A7C609CB5AE}"/>
              </a:ext>
            </a:extLst>
          </p:cNvPr>
          <p:cNvSpPr txBox="1"/>
          <p:nvPr/>
        </p:nvSpPr>
        <p:spPr>
          <a:xfrm>
            <a:off x="1117493" y="2132856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>
                <a:latin typeface="Oxfam TSTAR PRO" panose="02000806030000020004" pitchFamily="50" charset="0"/>
              </a:rPr>
              <a:t>Monitorare e valutare (quando il rischio è basso)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>
                <a:latin typeface="Oxfam TSTAR PRO" panose="02000806030000020004" pitchFamily="50" charset="0"/>
              </a:rPr>
              <a:t>Evitare le attività (se il rischio troppo alto)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>
                <a:latin typeface="Oxfam TSTAR PRO" panose="02000806030000020004" pitchFamily="50" charset="0"/>
              </a:rPr>
              <a:t>Modificare policy o procedure o piani per ridurre la possibilità che ci sia danno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>
                <a:latin typeface="Oxfam TSTAR PRO" panose="02000806030000020004" pitchFamily="50" charset="0"/>
              </a:rPr>
              <a:t>Trasferire l’attività ad un’altra organizzazione o stringere partenariati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>
                <a:latin typeface="Oxfam TSTAR PRO" panose="02000806030000020004" pitchFamily="50" charset="0"/>
              </a:rPr>
              <a:t>Continuare il progetto e accettare il rischio che accada qualcosa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>
                <a:latin typeface="Oxfam TSTAR PRO" panose="02000806030000020004" pitchFamily="50" charset="0"/>
              </a:rPr>
              <a:t>Altro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F74DCF33-AB14-455F-98E3-CB1F62D69C90}"/>
              </a:ext>
            </a:extLst>
          </p:cNvPr>
          <p:cNvSpPr/>
          <p:nvPr/>
        </p:nvSpPr>
        <p:spPr>
          <a:xfrm>
            <a:off x="973630" y="3846532"/>
            <a:ext cx="10297144" cy="43204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>
                <a:latin typeface="Oxfam TSTAR PRO Medium" panose="02000806030000020004" pitchFamily="50" charset="0"/>
              </a:rPr>
              <a:t>Fase 4- Monitoraggio del rischio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148FE11-393F-42CF-AA39-6111354963A7}"/>
              </a:ext>
            </a:extLst>
          </p:cNvPr>
          <p:cNvSpPr txBox="1"/>
          <p:nvPr/>
        </p:nvSpPr>
        <p:spPr>
          <a:xfrm>
            <a:off x="1271464" y="4437112"/>
            <a:ext cx="99993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latin typeface="Oxfam TSTAR PRO" panose="02000806030000020004" pitchFamily="50" charset="0"/>
                <a:ea typeface="ＭＳ Ｐゴシック"/>
              </a:rPr>
              <a:t>Nel compilare la Matrice del Rischio è necessario indicare modalità, tempi, responsabilità/ruoli nel monitoraggio.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sz="1400">
                <a:latin typeface="Oxfam TSTAR PRO" panose="02000806030000020004" pitchFamily="50" charset="0"/>
              </a:rPr>
              <a:t>I rischi individuati in precedenza sono sempre presenti?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sz="1400">
                <a:latin typeface="Oxfam TSTAR PRO" panose="02000806030000020004" pitchFamily="50" charset="0"/>
              </a:rPr>
              <a:t>Sono stati ridotti, controllati, gestiti dalle strategie messe in atto?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sz="1400">
                <a:latin typeface="Oxfam TSTAR PRO" panose="02000806030000020004" pitchFamily="50" charset="0"/>
              </a:rPr>
              <a:t>Ci sono nuove tipologie di rischi?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sz="1400">
                <a:latin typeface="Oxfam TSTAR PRO" panose="02000806030000020004" pitchFamily="50" charset="0"/>
              </a:rPr>
              <a:t>Quali nuove strategie si rendono necessarie per ridurre, eliminare o controllare i rischi emergenti?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01408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E7291B-B920-425A-BDF0-C85436C52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EBC008-93C9-4F42-BA5D-5BC7188F52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888" y="1269785"/>
            <a:ext cx="10944225" cy="1164459"/>
          </a:xfrm>
        </p:spPr>
        <p:txBody>
          <a:bodyPr vert="horz" wrap="square" lIns="91440" tIns="108000" rIns="91440" bIns="108000" rtlCol="0" anchor="t">
            <a:spAutoFit/>
          </a:bodyPr>
          <a:lstStyle/>
          <a:p>
            <a:r>
              <a:rPr lang="it-IT" sz="1850" dirty="0">
                <a:latin typeface="Oxfam TSTAR PRO"/>
              </a:rPr>
              <a:t>Vogliamo garantire che i/le minorenni che frequentano i nostri spazi siano sempre </a:t>
            </a:r>
            <a:r>
              <a:rPr lang="it-IT" sz="1850" b="1" dirty="0">
                <a:latin typeface="Oxfam TSTAR PRO"/>
              </a:rPr>
              <a:t>tutelati/e da possibili maltrattamenti e abusi</a:t>
            </a:r>
            <a:r>
              <a:rPr lang="it-IT" sz="1850" dirty="0">
                <a:latin typeface="Oxfam TSTAR PRO"/>
              </a:rPr>
              <a:t>, che tali contesti sappiano </a:t>
            </a:r>
            <a:r>
              <a:rPr lang="it-IT" sz="1850" b="1" dirty="0">
                <a:latin typeface="Oxfam TSTAR PRO"/>
              </a:rPr>
              <a:t>rispondere adeguatamente </a:t>
            </a:r>
            <a:r>
              <a:rPr lang="it-IT" sz="1850" dirty="0">
                <a:latin typeface="Oxfam TSTAR PRO"/>
              </a:rPr>
              <a:t>a segnalazioni di sospetto abuso o maltrattamento a carico dei/</a:t>
            </a:r>
            <a:r>
              <a:rPr lang="it-IT" sz="1850" dirty="0" err="1">
                <a:latin typeface="Oxfam TSTAR PRO"/>
              </a:rPr>
              <a:t>lle</a:t>
            </a:r>
            <a:r>
              <a:rPr lang="it-IT" sz="1850" dirty="0">
                <a:latin typeface="Oxfam TSTAR PRO"/>
              </a:rPr>
              <a:t> propri/e beneficiari/e.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1E729ED-95FB-434C-BE97-DC87DA3FC513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7BCCF766-0948-DB4D-A703-A3A813795EFC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20D36884-7006-4037-9649-78CEFAB355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8349527"/>
              </p:ext>
            </p:extLst>
          </p:nvPr>
        </p:nvGraphicFramePr>
        <p:xfrm>
          <a:off x="2980433" y="3774593"/>
          <a:ext cx="6231133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E695D62F-B63F-4B65-9982-B07C627547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8408" y="2791580"/>
            <a:ext cx="2018742" cy="1876316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BB240988-61E9-4C01-9403-4A2A9BA5D90C}"/>
              </a:ext>
            </a:extLst>
          </p:cNvPr>
          <p:cNvSpPr/>
          <p:nvPr/>
        </p:nvSpPr>
        <p:spPr>
          <a:xfrm>
            <a:off x="5513147" y="3206518"/>
            <a:ext cx="1165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latin typeface="Oxfam TSTAR PRO Headline" panose="02000806030000020004" pitchFamily="50" charset="0"/>
              </a:rPr>
              <a:t>Come?</a:t>
            </a:r>
          </a:p>
        </p:txBody>
      </p:sp>
    </p:spTree>
    <p:extLst>
      <p:ext uri="{BB962C8B-B14F-4D97-AF65-F5344CB8AC3E}">
        <p14:creationId xmlns:p14="http://schemas.microsoft.com/office/powerpoint/2010/main" val="130909783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BD966-DA9C-5242-B33A-2C12E9CC4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 MATRICE DEL RISCHIO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12662-BDD3-6940-A35A-C0F4ECCD56BF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7BCCF766-0948-DB4D-A703-A3A813795EFC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7" name="Segnaposto contenuto 8">
            <a:extLst>
              <a:ext uri="{FF2B5EF4-FFF2-40B4-BE49-F238E27FC236}">
                <a16:creationId xmlns:a16="http://schemas.microsoft.com/office/drawing/2014/main" id="{8CDCCFDA-523E-4458-90D5-D587AD5B36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157058"/>
              </p:ext>
            </p:extLst>
          </p:nvPr>
        </p:nvGraphicFramePr>
        <p:xfrm>
          <a:off x="431131" y="1423736"/>
          <a:ext cx="11499752" cy="5098998"/>
        </p:xfrm>
        <a:graphic>
          <a:graphicData uri="http://schemas.openxmlformats.org/drawingml/2006/table">
            <a:tbl>
              <a:tblPr/>
              <a:tblGrid>
                <a:gridCol w="1078565">
                  <a:extLst>
                    <a:ext uri="{9D8B030D-6E8A-4147-A177-3AD203B41FA5}">
                      <a16:colId xmlns:a16="http://schemas.microsoft.com/office/drawing/2014/main" val="3260029590"/>
                    </a:ext>
                  </a:extLst>
                </a:gridCol>
                <a:gridCol w="1624852">
                  <a:extLst>
                    <a:ext uri="{9D8B030D-6E8A-4147-A177-3AD203B41FA5}">
                      <a16:colId xmlns:a16="http://schemas.microsoft.com/office/drawing/2014/main" val="2107529981"/>
                    </a:ext>
                  </a:extLst>
                </a:gridCol>
                <a:gridCol w="1295106">
                  <a:extLst>
                    <a:ext uri="{9D8B030D-6E8A-4147-A177-3AD203B41FA5}">
                      <a16:colId xmlns:a16="http://schemas.microsoft.com/office/drawing/2014/main" val="3067590243"/>
                    </a:ext>
                  </a:extLst>
                </a:gridCol>
                <a:gridCol w="1090887">
                  <a:extLst>
                    <a:ext uri="{9D8B030D-6E8A-4147-A177-3AD203B41FA5}">
                      <a16:colId xmlns:a16="http://schemas.microsoft.com/office/drawing/2014/main" val="3934451493"/>
                    </a:ext>
                  </a:extLst>
                </a:gridCol>
                <a:gridCol w="1159067">
                  <a:extLst>
                    <a:ext uri="{9D8B030D-6E8A-4147-A177-3AD203B41FA5}">
                      <a16:colId xmlns:a16="http://schemas.microsoft.com/office/drawing/2014/main" val="2448317409"/>
                    </a:ext>
                  </a:extLst>
                </a:gridCol>
                <a:gridCol w="952498">
                  <a:extLst>
                    <a:ext uri="{9D8B030D-6E8A-4147-A177-3AD203B41FA5}">
                      <a16:colId xmlns:a16="http://schemas.microsoft.com/office/drawing/2014/main" val="3144168945"/>
                    </a:ext>
                  </a:extLst>
                </a:gridCol>
                <a:gridCol w="1478878">
                  <a:extLst>
                    <a:ext uri="{9D8B030D-6E8A-4147-A177-3AD203B41FA5}">
                      <a16:colId xmlns:a16="http://schemas.microsoft.com/office/drawing/2014/main" val="287392186"/>
                    </a:ext>
                  </a:extLst>
                </a:gridCol>
                <a:gridCol w="1253289">
                  <a:extLst>
                    <a:ext uri="{9D8B030D-6E8A-4147-A177-3AD203B41FA5}">
                      <a16:colId xmlns:a16="http://schemas.microsoft.com/office/drawing/2014/main" val="2044954046"/>
                    </a:ext>
                  </a:extLst>
                </a:gridCol>
                <a:gridCol w="1566610">
                  <a:extLst>
                    <a:ext uri="{9D8B030D-6E8A-4147-A177-3AD203B41FA5}">
                      <a16:colId xmlns:a16="http://schemas.microsoft.com/office/drawing/2014/main" val="1923329970"/>
                    </a:ext>
                  </a:extLst>
                </a:gridCol>
              </a:tblGrid>
              <a:tr h="378371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MATRICE COMPILATA DA: </a:t>
                      </a:r>
                    </a:p>
                  </a:txBody>
                  <a:tcPr marL="8047" marR="8047" marT="80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47" marR="8047" marT="80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47" marR="8047" marT="80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47" marR="8047" marT="80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47" marR="8047" marT="80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47" marR="8047" marT="80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47" marR="8047" marT="80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47" marR="8047" marT="80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861219"/>
                  </a:ext>
                </a:extLst>
              </a:tr>
              <a:tr h="342336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47" marR="8047" marT="80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47" marR="8047" marT="80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47" marR="8047" marT="80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47" marR="8047" marT="80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47" marR="8047" marT="80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47" marR="8047" marT="80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47" marR="8047" marT="80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47" marR="8047" marT="80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47" marR="8047" marT="80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401830"/>
                  </a:ext>
                </a:extLst>
              </a:tr>
              <a:tr h="1801769">
                <a:tc>
                  <a:txBody>
                    <a:bodyPr/>
                    <a:lstStyle/>
                    <a:p>
                      <a:pPr algn="ctr" fontAlgn="t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PROGETTO</a:t>
                      </a:r>
                    </a:p>
                  </a:txBody>
                  <a:tcPr marL="8047" marR="8047" marT="80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ATTIVIT</a:t>
                      </a:r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À</a:t>
                      </a:r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47" marR="8047" marT="80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Rischio </a:t>
                      </a:r>
                    </a:p>
                  </a:txBody>
                  <a:tcPr marL="8047" marR="8047" marT="80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Probabilità</a:t>
                      </a:r>
                      <a:b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sz="13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Molto bassa (1), bassa (2), media (3), alta (4), molto alta (5)</a:t>
                      </a:r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47" marR="8047" marT="80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Impatto</a:t>
                      </a:r>
                      <a:b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sz="13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Molto basso (1), basso (2), medio (3), alto (4), molto alto</a:t>
                      </a:r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(5)</a:t>
                      </a:r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47" marR="8047" marT="80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Rischio </a:t>
                      </a:r>
                      <a:b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Probabilità/Impatto</a:t>
                      </a:r>
                      <a:b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sz="13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1 - 25</a:t>
                      </a:r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47" marR="8047" marT="80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MISURE PER LA MITIGAZIONE DEL RISCHIO</a:t>
                      </a:r>
                    </a:p>
                  </a:txBody>
                  <a:tcPr marL="8047" marR="8047" marT="80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MONITORAGGIO DEL RISCHIO</a:t>
                      </a:r>
                    </a:p>
                  </a:txBody>
                  <a:tcPr marL="8047" marR="8047" marT="80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RESPONSABILE DEL MONITORAGGIO</a:t>
                      </a:r>
                    </a:p>
                  </a:txBody>
                  <a:tcPr marL="8047" marR="8047" marT="80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760565"/>
                  </a:ext>
                </a:extLst>
              </a:tr>
              <a:tr h="1981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061464"/>
                  </a:ext>
                </a:extLst>
              </a:tr>
              <a:tr h="1981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318335"/>
                  </a:ext>
                </a:extLst>
              </a:tr>
              <a:tr h="198194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005271"/>
                  </a:ext>
                </a:extLst>
              </a:tr>
              <a:tr h="198194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454664"/>
                  </a:ext>
                </a:extLst>
              </a:tr>
              <a:tr h="198194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726557"/>
                  </a:ext>
                </a:extLst>
              </a:tr>
              <a:tr h="198194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16808"/>
                  </a:ext>
                </a:extLst>
              </a:tr>
              <a:tr h="198194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180482"/>
                  </a:ext>
                </a:extLst>
              </a:tr>
              <a:tr h="198194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724848"/>
                  </a:ext>
                </a:extLst>
              </a:tr>
              <a:tr h="198194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340234"/>
                  </a:ext>
                </a:extLst>
              </a:tr>
              <a:tr h="198194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69472"/>
                  </a:ext>
                </a:extLst>
              </a:tr>
              <a:tr h="198194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07355"/>
                  </a:ext>
                </a:extLst>
              </a:tr>
              <a:tr h="198194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790929"/>
                  </a:ext>
                </a:extLst>
              </a:tr>
              <a:tr h="198194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189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18278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8D6B75-3BD9-40E8-8697-D795A8774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TABELLA DI SINTESI DEL RISCHIO</a:t>
            </a:r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3D3EAC-05F9-4934-86D1-6F0FECE3198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7BCCF766-0948-DB4D-A703-A3A813795EF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Segnaposto contenuto 3">
            <a:extLst>
              <a:ext uri="{FF2B5EF4-FFF2-40B4-BE49-F238E27FC236}">
                <a16:creationId xmlns:a16="http://schemas.microsoft.com/office/drawing/2014/main" id="{DF0512DE-C39D-40F5-B35E-5EA02B310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1544" y="1448800"/>
            <a:ext cx="8208912" cy="481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3510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2C23AA-92DC-AD4E-9949-49D5615AFF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AA31B-6E6F-A246-9840-C6D6E26CE37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5316FE-FDF3-D241-ACE8-3A9C94341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459" y="692150"/>
            <a:ext cx="5343149" cy="712015"/>
          </a:xfrm>
        </p:spPr>
        <p:txBody>
          <a:bodyPr>
            <a:normAutofit/>
          </a:bodyPr>
          <a:lstStyle/>
          <a:p>
            <a:r>
              <a:rPr lang="en-US"/>
              <a:t>POTERE E VULNERABILITÀ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2E8883A-878A-4857-99F9-651322ACD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908720"/>
            <a:ext cx="4158300" cy="504056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29911170-2D25-48B4-9B84-E559ABFC224C}"/>
              </a:ext>
            </a:extLst>
          </p:cNvPr>
          <p:cNvSpPr/>
          <p:nvPr/>
        </p:nvSpPr>
        <p:spPr>
          <a:xfrm>
            <a:off x="6240472" y="1720840"/>
            <a:ext cx="58321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>
                <a:latin typeface="Oxfam TSTAR PRO" panose="02000806030000020004" pitchFamily="50" charset="0"/>
              </a:rPr>
              <a:t>Essere consapevoli del potere che abbiamo, come individui e collettivamente, è fondamentale per comprendere perché episodi di molestia possono verificarsi ovunque.</a:t>
            </a:r>
          </a:p>
          <a:p>
            <a:endParaRPr lang="it-IT">
              <a:latin typeface="Oxfam TSTAR PRO" panose="02000806030000020004" pitchFamily="50" charset="0"/>
            </a:endParaRPr>
          </a:p>
          <a:p>
            <a:r>
              <a:rPr lang="it-IT">
                <a:latin typeface="Oxfam TSTAR PRO" panose="02000806030000020004" pitchFamily="50" charset="0"/>
              </a:rPr>
              <a:t>Guardiamo le caratteristiche espresse nella mano a destra. Tutti possono essere fattori di potere o vulnerabilità, a seconda di come si applicano a ciascun individuo.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71CDD9C9-33DF-4148-804D-BED35EC8E829}"/>
              </a:ext>
            </a:extLst>
          </p:cNvPr>
          <p:cNvSpPr/>
          <p:nvPr/>
        </p:nvSpPr>
        <p:spPr>
          <a:xfrm>
            <a:off x="6700789" y="4790972"/>
            <a:ext cx="4392488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latin typeface="Oxfam TSTAR PRO" panose="02000806030000020004" pitchFamily="50" charset="0"/>
              </a:rPr>
              <a:t>LA VULNERABILITÀ NON È DEBOLEZZA, CHIUNQUE PUÒ ESSERE VULNERABILE.</a:t>
            </a:r>
          </a:p>
        </p:txBody>
      </p:sp>
    </p:spTree>
    <p:extLst>
      <p:ext uri="{BB962C8B-B14F-4D97-AF65-F5344CB8AC3E}">
        <p14:creationId xmlns:p14="http://schemas.microsoft.com/office/powerpoint/2010/main" val="2048006551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75C706-445B-4272-B933-CF05C2DD5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 FATTORI DI RISCHIO</a:t>
            </a:r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EC9BE2-D121-4B65-9F35-9E603BB8E5EA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7BCCF766-0948-DB4D-A703-A3A813795EF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E2EF3F3-8EF7-4658-843C-B2C5E2727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78" y="1359605"/>
            <a:ext cx="9598843" cy="493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2899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75C706-445B-4272-B933-CF05C2DD5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 FATTORI DI RISCHIO</a:t>
            </a:r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EC9BE2-D121-4B65-9F35-9E603BB8E5EA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7BCCF766-0948-DB4D-A703-A3A813795EF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id="{FC2F645E-2F85-486B-AE03-DAF456E82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1412776"/>
            <a:ext cx="9937104" cy="454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13323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214636-5206-452B-A8F9-FEE978FC3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LAVORIAMO INSIEME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2195DDA-4695-4430-AF02-33883AC92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888" y="1269785"/>
            <a:ext cx="10944225" cy="2238471"/>
          </a:xfrm>
        </p:spPr>
        <p:txBody>
          <a:bodyPr/>
          <a:lstStyle/>
          <a:p>
            <a:r>
              <a:rPr lang="it-IT" dirty="0">
                <a:ea typeface="ＭＳ Ｐゴシック"/>
              </a:rPr>
              <a:t>Lavoriamo a una o due righe della matrice del rischio, cercando di individuare in primis:</a:t>
            </a:r>
            <a:endParaRPr lang="it-IT" dirty="0"/>
          </a:p>
          <a:p>
            <a:r>
              <a:rPr lang="it-IT" dirty="0">
                <a:ea typeface="ＭＳ Ｐゴシック"/>
              </a:rPr>
              <a:t>L'attività da esaminare</a:t>
            </a:r>
          </a:p>
          <a:p>
            <a:r>
              <a:rPr lang="it-IT" dirty="0">
                <a:ea typeface="ＭＳ Ｐゴシック"/>
              </a:rPr>
              <a:t>Il tipo di rischio che si prevede</a:t>
            </a:r>
          </a:p>
          <a:p>
            <a:r>
              <a:rPr lang="it-IT" dirty="0">
                <a:ea typeface="ＭＳ Ｐゴシック"/>
              </a:rPr>
              <a:t>L'impatto e la probabilità</a:t>
            </a:r>
          </a:p>
          <a:p>
            <a:r>
              <a:rPr lang="it-IT" dirty="0">
                <a:ea typeface="ＭＳ Ｐゴシック"/>
              </a:rPr>
              <a:t>Eventuali misure di mitigazione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3B51501-9380-4825-844D-A76D8356A0CB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7BCCF766-0948-DB4D-A703-A3A813795EF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19977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FD4B6F-5B33-4756-A17E-3F23FF892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VALUTAZIONE DELL’INCONTRo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4DE7EE6-EED0-41FC-B23C-91224FFAE26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7BCCF766-0948-DB4D-A703-A3A813795EF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Graphic 4" descr="Lavatrice contorno">
            <a:extLst>
              <a:ext uri="{FF2B5EF4-FFF2-40B4-BE49-F238E27FC236}">
                <a16:creationId xmlns:a16="http://schemas.microsoft.com/office/drawing/2014/main" id="{C61DD64F-10BF-04ED-ED09-B2A4C63FF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5643" y="2029329"/>
            <a:ext cx="3310687" cy="3320713"/>
          </a:xfrm>
          <a:prstGeom prst="rect">
            <a:avLst/>
          </a:prstGeom>
        </p:spPr>
      </p:pic>
      <p:pic>
        <p:nvPicPr>
          <p:cNvPr id="7" name="Graphic 6" descr="Rifiuti contorno">
            <a:extLst>
              <a:ext uri="{FF2B5EF4-FFF2-40B4-BE49-F238E27FC236}">
                <a16:creationId xmlns:a16="http://schemas.microsoft.com/office/drawing/2014/main" id="{8132AF9A-B56E-427D-8DC7-7564FC47E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5063" y="2390273"/>
            <a:ext cx="2899610" cy="2879558"/>
          </a:xfrm>
          <a:prstGeom prst="rect">
            <a:avLst/>
          </a:prstGeom>
        </p:spPr>
      </p:pic>
      <p:pic>
        <p:nvPicPr>
          <p:cNvPr id="8" name="Graphic 7" descr="Valigia contorno">
            <a:extLst>
              <a:ext uri="{FF2B5EF4-FFF2-40B4-BE49-F238E27FC236}">
                <a16:creationId xmlns:a16="http://schemas.microsoft.com/office/drawing/2014/main" id="{33D3E31E-EB9A-661B-AA01-392B7B94B7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195" y="2269957"/>
            <a:ext cx="3260557" cy="327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62240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3FCC44-D689-7449-B37F-61531A5B013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655620"/>
            <a:ext cx="10944225" cy="1502948"/>
          </a:xfrm>
        </p:spPr>
        <p:txBody>
          <a:bodyPr/>
          <a:lstStyle/>
          <a:p>
            <a:r>
              <a:rPr lang="en-US"/>
              <a:t>GRAZIE</a:t>
            </a:r>
          </a:p>
        </p:txBody>
      </p:sp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1A7EFCA6-788B-8F41-AAA7-DF0C105FBCE1}"/>
              </a:ext>
            </a:extLst>
          </p:cNvPr>
          <p:cNvSpPr txBox="1">
            <a:spLocks/>
          </p:cNvSpPr>
          <p:nvPr/>
        </p:nvSpPr>
        <p:spPr>
          <a:xfrm>
            <a:off x="623888" y="4581128"/>
            <a:ext cx="10944225" cy="1036539"/>
          </a:xfrm>
          <a:prstGeom prst="rect">
            <a:avLst/>
          </a:prstGeom>
        </p:spPr>
        <p:txBody>
          <a:bodyPr wrap="square" lIns="91440" tIns="108000" rIns="91440" bIns="108000" anchor="t">
            <a:spAutoFit/>
          </a:bodyPr>
          <a:lstStyle>
            <a:lvl1pPr marL="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Oxfam TSTAR PRO" panose="02000806030000020004" pitchFamily="2" charset="-128"/>
                <a:ea typeface="Oxfam TSTAR PRO" panose="02000806030000020004" pitchFamily="2" charset="-128"/>
                <a:cs typeface="+mn-cs"/>
              </a:defRPr>
            </a:lvl1pPr>
            <a:lvl2pPr marL="311992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Oxfam TSTAR PRO" panose="02000806030000020004" pitchFamily="2" charset="-128"/>
                <a:ea typeface="Oxfam TSTAR PRO" panose="02000806030000020004" pitchFamily="2" charset="-128"/>
                <a:cs typeface="+mn-cs"/>
              </a:defRPr>
            </a:lvl2pPr>
            <a:lvl3pPr marL="575986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Oxfam TSTAR PRO Light" panose="02000806030000020004" pitchFamily="2" charset="-128"/>
                <a:ea typeface="Oxfam TSTAR PRO Light" panose="02000806030000020004" pitchFamily="2" charset="-128"/>
                <a:cs typeface="+mn-cs"/>
              </a:defRPr>
            </a:lvl3pPr>
            <a:lvl4pPr marL="81598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Oxfam TSTAR PRO Light" panose="02000806030000020004" pitchFamily="2" charset="-128"/>
                <a:ea typeface="Oxfam TSTAR PRO Light" panose="02000806030000020004" pitchFamily="2" charset="-128"/>
                <a:cs typeface="+mn-cs"/>
              </a:defRPr>
            </a:lvl4pPr>
            <a:lvl5pPr marL="1007975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Oxfam TSTAR PRO Light" panose="02000806030000020004" pitchFamily="2" charset="-128"/>
                <a:ea typeface="Oxfam TSTAR PRO Light" panose="02000806030000020004" pitchFamily="2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Oxfam TSTAR PRO"/>
              </a:rPr>
              <a:t>  Maria Nella Lippi</a:t>
            </a:r>
          </a:p>
          <a:p>
            <a:r>
              <a:rPr lang="en-US" dirty="0">
                <a:solidFill>
                  <a:schemeClr val="accent5"/>
                </a:solidFill>
                <a:latin typeface="Oxfam TSTAR PRO"/>
              </a:rPr>
              <a:t>marianella.lippi@oxfam.it</a:t>
            </a:r>
            <a:endParaRPr lang="en-US" dirty="0">
              <a:solidFill>
                <a:schemeClr val="accent5"/>
              </a:solidFill>
            </a:endParaRPr>
          </a:p>
          <a:p>
            <a:r>
              <a:rPr lang="en-US" dirty="0">
                <a:latin typeface="Oxfam TSTAR PRO"/>
              </a:rPr>
              <a:t>www.oxfam.org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6CFC0A4F-7095-D74E-9385-BC5AB276B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901" y="3291441"/>
            <a:ext cx="894197" cy="100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9600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524BF5-5C7D-472F-A0BC-5DAFC13D6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PERCORSO A TAPPE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24A612-73FC-4056-804B-9F6B3BF84A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888" y="1580601"/>
            <a:ext cx="10944225" cy="4517876"/>
          </a:xfrm>
        </p:spPr>
        <p:txBody>
          <a:bodyPr vert="horz" wrap="square" lIns="91440" tIns="108000" rIns="91440" bIns="108000" rtlCol="0" anchor="t">
            <a:spAutoFit/>
          </a:bodyPr>
          <a:lstStyle/>
          <a:p>
            <a:r>
              <a:rPr lang="it-IT" sz="2000" dirty="0">
                <a:latin typeface="Oxfam TSTAR PRO Medium"/>
              </a:rPr>
              <a:t>Cosa significa per un bambino/una bambina e adolescente con cui la tua organizzazione /scuola entra in contatto essere al sicuro e tutelato/a? </a:t>
            </a:r>
            <a:endParaRPr lang="it-IT" sz="2000" dirty="0">
              <a:latin typeface="Oxfam TSTAR PRO Medium" panose="02000806030000020004" pitchFamily="50" charset="0"/>
            </a:endParaRPr>
          </a:p>
          <a:p>
            <a:endParaRPr lang="es-ES" sz="2000" dirty="0">
              <a:latin typeface="Oxfam TSTAR PRO Medium" panose="02000806030000020004" pitchFamily="50" charset="0"/>
            </a:endParaRPr>
          </a:p>
          <a:p>
            <a:endParaRPr lang="it-IT" sz="2000" dirty="0">
              <a:latin typeface="Oxfam TSTAR PRO Medium" panose="02000806030000020004" pitchFamily="50" charset="0"/>
            </a:endParaRPr>
          </a:p>
          <a:p>
            <a:r>
              <a:rPr lang="it-IT" sz="2000" dirty="0">
                <a:latin typeface="Oxfam TSTAR PRO Medium"/>
              </a:rPr>
              <a:t>Cosa significa per un’organizzazione / scuola come la tua garantire il diritto alla protezione? </a:t>
            </a:r>
            <a:endParaRPr lang="it-IT" sz="2000" dirty="0">
              <a:latin typeface="Oxfam TSTAR PRO Medium" panose="02000806030000020004" pitchFamily="50" charset="0"/>
            </a:endParaRPr>
          </a:p>
          <a:p>
            <a:endParaRPr lang="es-ES" sz="2000" dirty="0">
              <a:latin typeface="Oxfam TSTAR PRO Medium" panose="02000806030000020004" pitchFamily="50" charset="0"/>
            </a:endParaRPr>
          </a:p>
          <a:p>
            <a:endParaRPr lang="it-IT" sz="2000" dirty="0">
              <a:latin typeface="Oxfam TSTAR PRO Medium" panose="02000806030000020004" pitchFamily="50" charset="0"/>
            </a:endParaRPr>
          </a:p>
          <a:p>
            <a:endParaRPr lang="it-IT" sz="2000" dirty="0">
              <a:latin typeface="Oxfam TSTAR PRO Medium" panose="02000806030000020004" pitchFamily="50" charset="0"/>
            </a:endParaRPr>
          </a:p>
          <a:p>
            <a:r>
              <a:rPr lang="it-IT" sz="2000" b="1" dirty="0">
                <a:latin typeface="Oxfam TSTAR PRO Medium" panose="02000806030000020004" pitchFamily="50" charset="0"/>
              </a:rPr>
              <a:t>Standard minimi di Child </a:t>
            </a:r>
            <a:r>
              <a:rPr lang="it-IT" sz="2000" b="1" dirty="0" err="1">
                <a:latin typeface="Oxfam TSTAR PRO Medium" panose="02000806030000020004" pitchFamily="50" charset="0"/>
              </a:rPr>
              <a:t>Safeguarding</a:t>
            </a:r>
            <a:r>
              <a:rPr lang="it-IT" sz="2000" b="1" dirty="0">
                <a:latin typeface="Oxfam TSTAR PRO Medium" panose="02000806030000020004" pitchFamily="50" charset="0"/>
              </a:rPr>
              <a:t> e la loro efficace implementazione</a:t>
            </a:r>
          </a:p>
          <a:p>
            <a:endParaRPr lang="it-IT" sz="20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729456F-D8FF-40A1-8DF0-7D17F064FD7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7BCCF766-0948-DB4D-A703-A3A813795EFC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6" name="Connettore curvo 5">
            <a:extLst>
              <a:ext uri="{FF2B5EF4-FFF2-40B4-BE49-F238E27FC236}">
                <a16:creationId xmlns:a16="http://schemas.microsoft.com/office/drawing/2014/main" id="{DBCBDE39-A515-444C-B436-C9E9071EFE56}"/>
              </a:ext>
            </a:extLst>
          </p:cNvPr>
          <p:cNvCxnSpPr/>
          <p:nvPr/>
        </p:nvCxnSpPr>
        <p:spPr>
          <a:xfrm rot="16200000" flipH="1">
            <a:off x="5735960" y="2511579"/>
            <a:ext cx="720080" cy="504056"/>
          </a:xfrm>
          <a:prstGeom prst="curvedConnector3">
            <a:avLst/>
          </a:prstGeom>
          <a:ln w="28575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curvo 7">
            <a:extLst>
              <a:ext uri="{FF2B5EF4-FFF2-40B4-BE49-F238E27FC236}">
                <a16:creationId xmlns:a16="http://schemas.microsoft.com/office/drawing/2014/main" id="{515B63D6-126C-44DA-8321-D75F0E2F33A1}"/>
              </a:ext>
            </a:extLst>
          </p:cNvPr>
          <p:cNvCxnSpPr/>
          <p:nvPr/>
        </p:nvCxnSpPr>
        <p:spPr>
          <a:xfrm rot="16200000" flipH="1">
            <a:off x="5735960" y="4134037"/>
            <a:ext cx="720080" cy="504056"/>
          </a:xfrm>
          <a:prstGeom prst="curvedConnector3">
            <a:avLst/>
          </a:prstGeom>
          <a:ln w="28575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34969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209354-2467-43D9-8EDF-D62CFF677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DUBBI E ASPETTATIVE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7E6100-DA46-42F0-AE6F-5892FDBE5C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0373" y="2284469"/>
            <a:ext cx="7286934" cy="2289061"/>
          </a:xfrm>
        </p:spPr>
        <p:txBody>
          <a:bodyPr/>
          <a:lstStyle/>
          <a:p>
            <a:r>
              <a:rPr lang="it-IT" sz="1600" dirty="0">
                <a:latin typeface="Oxfam TSTAR PRO" panose="02000806030000020004" pitchFamily="50" charset="0"/>
              </a:rPr>
              <a:t>Tenendo presente l’agenda, rispondete alla prima domanda:</a:t>
            </a:r>
          </a:p>
          <a:p>
            <a:pPr marL="457200" indent="-457200">
              <a:buAutoNum type="arabicPeriod"/>
            </a:pPr>
            <a:r>
              <a:rPr lang="it-IT" sz="1600" b="1" dirty="0"/>
              <a:t>Che cosa sperate che il workshop di oggi tratti / affronti?</a:t>
            </a:r>
          </a:p>
          <a:p>
            <a:endParaRPr lang="it-IT" sz="1600" b="1" dirty="0"/>
          </a:p>
          <a:p>
            <a:r>
              <a:rPr lang="it-IT" sz="1600" dirty="0"/>
              <a:t>Ora rispondete alla seconda domanda:</a:t>
            </a:r>
          </a:p>
          <a:p>
            <a:r>
              <a:rPr lang="it-IT" sz="1600" b="1" dirty="0"/>
              <a:t>2. Quali sono i principali dubbi/paure che avete riguardo a questo workshop?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3B30B63-C097-493C-B745-375F7BFC5C02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7BCCF766-0948-DB4D-A703-A3A813795EF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Immagine 5" descr="Immagine che contiene testo, vestiti, persona, cartone animato&#10;&#10;Descrizione generata automaticamente">
            <a:extLst>
              <a:ext uri="{FF2B5EF4-FFF2-40B4-BE49-F238E27FC236}">
                <a16:creationId xmlns:a16="http://schemas.microsoft.com/office/drawing/2014/main" id="{AAE5B2B9-48FB-48CE-9108-B62114AF2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551" y="2196337"/>
            <a:ext cx="3684574" cy="246532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15227BD-7FC2-423E-ADB9-D6973F8B44F7}"/>
              </a:ext>
            </a:extLst>
          </p:cNvPr>
          <p:cNvSpPr txBox="1"/>
          <p:nvPr/>
        </p:nvSpPr>
        <p:spPr>
          <a:xfrm>
            <a:off x="1559496" y="1269785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Oxfam TSTAR PRO" panose="02000806030000020004" pitchFamily="50" charset="0"/>
              </a:rPr>
              <a:t>Post </a:t>
            </a:r>
            <a:r>
              <a:rPr lang="it-IT" dirty="0" err="1">
                <a:latin typeface="Oxfam TSTAR PRO" panose="02000806030000020004" pitchFamily="50" charset="0"/>
              </a:rPr>
              <a:t>it</a:t>
            </a:r>
            <a:r>
              <a:rPr lang="it-IT" dirty="0">
                <a:latin typeface="Oxfam TSTAR PRO" panose="02000806030000020004" pitchFamily="50" charset="0"/>
              </a:rPr>
              <a:t> verdi e gialli su aspettative e dubbi</a:t>
            </a:r>
            <a:endParaRPr lang="it-IT" b="1" dirty="0">
              <a:highlight>
                <a:srgbClr val="FFFF00"/>
              </a:highlight>
              <a:latin typeface="Oxfam TSTAR PRO" panose="02000806030000020004" pitchFamily="50" charset="0"/>
            </a:endParaRPr>
          </a:p>
          <a:p>
            <a:endParaRPr lang="it-IT" b="1" dirty="0">
              <a:latin typeface="Oxfam TSTAR PRO" panose="02000806030000020004" pitchFamily="50" charset="0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59D75A1C-B757-4BD6-836B-9611042643E0}"/>
              </a:ext>
            </a:extLst>
          </p:cNvPr>
          <p:cNvSpPr/>
          <p:nvPr/>
        </p:nvSpPr>
        <p:spPr>
          <a:xfrm>
            <a:off x="2675620" y="5492774"/>
            <a:ext cx="6840760" cy="647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Oxfam TSTAR PRO" panose="02000806030000020004" pitchFamily="50" charset="0"/>
              </a:rPr>
              <a:t>Per favore, usate solo poche e semplici parole per rispondere</a:t>
            </a:r>
          </a:p>
        </p:txBody>
      </p:sp>
    </p:spTree>
    <p:extLst>
      <p:ext uri="{BB962C8B-B14F-4D97-AF65-F5344CB8AC3E}">
        <p14:creationId xmlns:p14="http://schemas.microsoft.com/office/powerpoint/2010/main" val="1131919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F1C1A6-86A8-4935-8607-7BFDADDBE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SI INTENDE PER CHILD SAFEGUARDING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5845DC2-109E-4F7F-840A-FFCA6F7B3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7AA31B-6E6F-A246-9840-C6D6E26CE37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0638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EA14E3-19A6-4099-B179-0425C538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si intende per </a:t>
            </a:r>
            <a:r>
              <a:rPr lang="it-IT" dirty="0" err="1"/>
              <a:t>child</a:t>
            </a:r>
            <a:r>
              <a:rPr lang="it-IT" dirty="0"/>
              <a:t> </a:t>
            </a:r>
            <a:r>
              <a:rPr lang="it-IT" dirty="0" err="1"/>
              <a:t>safeguarding</a:t>
            </a:r>
            <a:r>
              <a:rPr lang="it-IT" dirty="0"/>
              <a:t>?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70D7B89-1776-4338-BCD7-40207421DC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31504" y="1481517"/>
            <a:ext cx="8928991" cy="2038288"/>
          </a:xfrm>
        </p:spPr>
        <p:txBody>
          <a:bodyPr vert="horz" wrap="square" lIns="91440" tIns="108000" rIns="91440" bIns="108000" rtlCol="0" anchor="t">
            <a:spAutoFit/>
          </a:bodyPr>
          <a:lstStyle/>
          <a:p>
            <a:r>
              <a:rPr lang="en-GB" altLang="it-IT" sz="2000" dirty="0">
                <a:latin typeface="Oxfam TSTAR PRO Medium"/>
                <a:ea typeface="ＭＳ Ｐゴシック"/>
              </a:rPr>
              <a:t>Per Child Safeguarding </a:t>
            </a:r>
            <a:r>
              <a:rPr lang="en-GB" altLang="it-IT" sz="2000" dirty="0" err="1">
                <a:latin typeface="Oxfam TSTAR PRO Medium"/>
                <a:ea typeface="ＭＳ Ｐゴシック"/>
              </a:rPr>
              <a:t>si</a:t>
            </a:r>
            <a:r>
              <a:rPr lang="en-GB" altLang="it-IT" sz="2000" dirty="0">
                <a:latin typeface="Oxfam TSTAR PRO Medium"/>
                <a:ea typeface="ＭＳ Ｐゴシック"/>
              </a:rPr>
              <a:t> </a:t>
            </a:r>
            <a:r>
              <a:rPr lang="en-GB" altLang="it-IT" sz="2000" dirty="0" err="1">
                <a:latin typeface="Oxfam TSTAR PRO Medium"/>
                <a:ea typeface="ＭＳ Ｐゴシック"/>
              </a:rPr>
              <a:t>intende</a:t>
            </a:r>
            <a:r>
              <a:rPr lang="en-GB" altLang="it-IT" sz="2000" dirty="0">
                <a:latin typeface="Oxfam TSTAR PRO Medium"/>
                <a:ea typeface="ＭＳ Ｐゴシック"/>
              </a:rPr>
              <a:t> la </a:t>
            </a:r>
            <a:r>
              <a:rPr lang="en-GB" altLang="it-IT" sz="2000" b="1" dirty="0">
                <a:latin typeface="Oxfam TSTAR PRO Medium"/>
                <a:ea typeface="ＭＳ Ｐゴシック"/>
              </a:rPr>
              <a:t>tutela </a:t>
            </a:r>
            <a:r>
              <a:rPr lang="en-GB" altLang="it-IT" sz="2000" b="1" dirty="0" err="1">
                <a:latin typeface="Oxfam TSTAR PRO Medium"/>
                <a:ea typeface="ＭＳ Ｐゴシック"/>
              </a:rPr>
              <a:t>dei</a:t>
            </a:r>
            <a:r>
              <a:rPr lang="en-GB" altLang="it-IT" sz="2000" b="1" dirty="0">
                <a:latin typeface="Oxfam TSTAR PRO Medium"/>
                <a:ea typeface="ＭＳ Ｐゴシック"/>
              </a:rPr>
              <a:t>/</a:t>
            </a:r>
            <a:r>
              <a:rPr lang="en-GB" altLang="it-IT" sz="2000" b="1" dirty="0" err="1">
                <a:latin typeface="Oxfam TSTAR PRO Medium"/>
                <a:ea typeface="ＭＳ Ｐゴシック"/>
              </a:rPr>
              <a:t>delle</a:t>
            </a:r>
            <a:r>
              <a:rPr lang="en-GB" altLang="it-IT" sz="2000" b="1" dirty="0">
                <a:latin typeface="Oxfam TSTAR PRO Medium"/>
                <a:ea typeface="ＭＳ Ｐゴシック"/>
              </a:rPr>
              <a:t> </a:t>
            </a:r>
            <a:r>
              <a:rPr lang="en-GB" altLang="it-IT" sz="2000" b="1" dirty="0" err="1">
                <a:latin typeface="Oxfam TSTAR PRO Medium"/>
                <a:ea typeface="ＭＳ Ｐゴシック"/>
              </a:rPr>
              <a:t>minori</a:t>
            </a:r>
            <a:r>
              <a:rPr lang="en-GB" altLang="it-IT" sz="2000" b="1" dirty="0">
                <a:latin typeface="Oxfam TSTAR PRO Medium"/>
                <a:ea typeface="ＭＳ Ｐゴシック"/>
              </a:rPr>
              <a:t> da </a:t>
            </a:r>
            <a:r>
              <a:rPr lang="en-GB" altLang="it-IT" sz="2000" b="1" dirty="0" err="1">
                <a:latin typeface="Oxfam TSTAR PRO Medium"/>
                <a:ea typeface="ＭＳ Ｐゴシック"/>
              </a:rPr>
              <a:t>ogni</a:t>
            </a:r>
            <a:r>
              <a:rPr lang="en-GB" altLang="it-IT" sz="2000" b="1" dirty="0">
                <a:latin typeface="Oxfam TSTAR PRO Medium"/>
                <a:ea typeface="ＭＳ Ｐゴシック"/>
              </a:rPr>
              <a:t> forma di </a:t>
            </a:r>
            <a:r>
              <a:rPr lang="en-GB" altLang="it-IT" sz="2000" b="1" dirty="0" err="1">
                <a:latin typeface="Oxfam TSTAR PRO Medium"/>
                <a:ea typeface="ＭＳ Ｐゴシック"/>
              </a:rPr>
              <a:t>abuso</a:t>
            </a:r>
            <a:r>
              <a:rPr lang="en-GB" altLang="it-IT" sz="2000" b="1" dirty="0">
                <a:latin typeface="Oxfam TSTAR PRO Medium"/>
                <a:ea typeface="ＭＳ Ｐゴシック"/>
              </a:rPr>
              <a:t>, </a:t>
            </a:r>
            <a:r>
              <a:rPr lang="en-GB" altLang="it-IT" sz="2000" b="1" dirty="0" err="1">
                <a:latin typeface="Oxfam TSTAR PRO Medium"/>
                <a:ea typeface="ＭＳ Ｐゴシック"/>
              </a:rPr>
              <a:t>molestia</a:t>
            </a:r>
            <a:r>
              <a:rPr lang="en-GB" altLang="it-IT" sz="2000" b="1" dirty="0">
                <a:latin typeface="Oxfam TSTAR PRO Medium"/>
                <a:ea typeface="ＭＳ Ｐゴシック"/>
              </a:rPr>
              <a:t> e </a:t>
            </a:r>
            <a:r>
              <a:rPr lang="en-GB" altLang="it-IT" sz="2000" b="1" dirty="0" err="1">
                <a:latin typeface="Oxfam TSTAR PRO Medium"/>
                <a:ea typeface="ＭＳ Ｐゴシック"/>
              </a:rPr>
              <a:t>sfruttamento</a:t>
            </a:r>
            <a:r>
              <a:rPr lang="en-GB" altLang="it-IT" sz="2000" b="1" dirty="0">
                <a:latin typeface="Oxfam TSTAR PRO Medium"/>
                <a:ea typeface="ＭＳ Ｐゴシック"/>
              </a:rPr>
              <a:t>, </a:t>
            </a:r>
            <a:r>
              <a:rPr lang="en-GB" altLang="it-IT" sz="2000" b="1" dirty="0" err="1">
                <a:latin typeface="Oxfam TSTAR PRO Medium"/>
                <a:ea typeface="ＭＳ Ｐゴシック"/>
              </a:rPr>
              <a:t>violenza</a:t>
            </a:r>
            <a:r>
              <a:rPr lang="en-GB" altLang="it-IT" sz="2000" b="1" dirty="0">
                <a:latin typeface="Oxfam TSTAR PRO Medium"/>
                <a:ea typeface="ＭＳ Ｐゴシック"/>
              </a:rPr>
              <a:t> </a:t>
            </a:r>
            <a:endParaRPr lang="en-GB" altLang="it-IT" sz="2000" b="1" dirty="0">
              <a:latin typeface="Oxfam TSTAR PRO Medium" panose="02000806030000020004" pitchFamily="50" charset="0"/>
              <a:ea typeface="ＭＳ Ｐゴシック" panose="020B0600070205080204" pitchFamily="34" charset="-128"/>
            </a:endParaRPr>
          </a:p>
          <a:p>
            <a:pPr>
              <a:spcBef>
                <a:spcPts val="1800"/>
              </a:spcBef>
            </a:pPr>
            <a:r>
              <a:rPr lang="it-IT" sz="2400" i="1" dirty="0">
                <a:latin typeface="Oxfam TSTAR PRO Medium" panose="02000806030000020004" pitchFamily="50" charset="0"/>
              </a:rPr>
              <a:t>Avete mai pensato a cosa potrebbe accadere nel vostro contesto?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29B2B36-1B6D-4DA5-ADA2-AA189A40DC6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7BCCF766-0948-DB4D-A703-A3A813795EF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978E2B5-C314-4492-B645-00BF0052B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502" y="4005064"/>
            <a:ext cx="6372993" cy="185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8727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A834CF7-E51A-48FD-A454-2AE1C9488E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176" y="1053248"/>
            <a:ext cx="5096671" cy="475150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t-IT" dirty="0">
                <a:latin typeface="Oxfam TSTAR PRO Headline" panose="02000806030000020004" pitchFamily="50" charset="0"/>
                <a:ea typeface="ＭＳ Ｐゴシック"/>
              </a:rPr>
              <a:t>IN AMBITO INTERNAZIONALE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latin typeface="Oxfam TSTAR PRO" panose="02000806030000020004" pitchFamily="50" charset="0"/>
                <a:ea typeface="ＭＳ Ｐゴシック"/>
              </a:rPr>
              <a:t>Dichiarazione </a:t>
            </a:r>
            <a:r>
              <a:rPr lang="it-IT" sz="1600" dirty="0"/>
              <a:t>di Ginevra sui Diritti del Bambino (</a:t>
            </a:r>
            <a:r>
              <a:rPr lang="it-IT" sz="1600" dirty="0">
                <a:latin typeface="Oxfam TSTAR PRO" panose="02000806030000020004" pitchFamily="50" charset="0"/>
                <a:ea typeface="ＭＳ Ｐゴシック"/>
              </a:rPr>
              <a:t>1924)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600" dirty="0"/>
              <a:t>Dichiarazione dei Diritti del Fanciullo (1959)</a:t>
            </a:r>
            <a:endParaRPr lang="it-IT" sz="1600" dirty="0">
              <a:latin typeface="Oxfam TSTAR PRO" panose="02000806030000020004" pitchFamily="50" charset="0"/>
              <a:ea typeface="ＭＳ Ｐゴシック"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latin typeface="Oxfam TSTAR PRO" panose="02000806030000020004" pitchFamily="50" charset="0"/>
                <a:ea typeface="ＭＳ Ｐゴシック"/>
              </a:rPr>
              <a:t>Convenzione ONU sui Diritti dell'Infanzia e dell'Adolescenza (1989, ratificata nel 91)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600" dirty="0"/>
              <a:t>Strategie dell'Organizzazione Mondiale della Sanità (OMS)</a:t>
            </a:r>
            <a:endParaRPr lang="it-IT" sz="1600" dirty="0">
              <a:latin typeface="Oxfam TSTAR PRO" panose="02000806030000020004" pitchFamily="50" charset="0"/>
              <a:ea typeface="ＭＳ Ｐゴシック"/>
            </a:endParaRPr>
          </a:p>
          <a:p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B48989B-CF32-41F3-BC93-9A3511082C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AA31B-6E6F-A246-9840-C6D6E26CE37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D1496AFB-4018-452D-B1FA-3434F0CB6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8514" y="262838"/>
            <a:ext cx="5352666" cy="42931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1800"/>
              </a:spcBef>
            </a:pPr>
            <a:r>
              <a:rPr lang="it-IT" sz="2400" dirty="0">
                <a:latin typeface="Oxfam TSTAR PRO Headline" panose="02000806030000020004" pitchFamily="50" charset="0"/>
              </a:rPr>
              <a:t>ALCUNI </a:t>
            </a:r>
            <a:r>
              <a:rPr lang="it-IT" sz="2400" dirty="0" err="1">
                <a:latin typeface="Oxfam TSTAR PRO Headline" panose="02000806030000020004" pitchFamily="50" charset="0"/>
              </a:rPr>
              <a:t>RIFERIMEnTI</a:t>
            </a:r>
            <a:r>
              <a:rPr lang="it-IT" sz="2400" dirty="0">
                <a:latin typeface="Oxfam TSTAR PRO Headline" panose="02000806030000020004" pitchFamily="50" charset="0"/>
              </a:rPr>
              <a:t> LEGISLATIVI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6BCC605-3655-4F7C-9ABB-EB190D39C5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3008" y="1671181"/>
            <a:ext cx="5352665" cy="457721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Codice Penale del 1930 (Codice Rocco)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Riforma del Diritto di Famiglia (1975)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Legge n. 66/1996 - Reati contro la libertà sessuale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Legge n. 269/1998 - Lotta contro lo sfruttamento sessuale dei bambini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Legge n. 154/2001 - Misure contro la violenza in famiglia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Legge n. 38/2006 - Misure contro lo sfruttamento sessuale dei minori e la pedopornografia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Piano Nazionale per l’Infanzia e l’Adolescenza</a:t>
            </a:r>
          </a:p>
          <a:p>
            <a:endParaRPr lang="it-IT" sz="1200" dirty="0"/>
          </a:p>
          <a:p>
            <a:r>
              <a:rPr lang="it-IT" sz="1600" b="1" dirty="0">
                <a:latin typeface="Oxfam TSTAR PRO Headline" panose="02000806030000020004" pitchFamily="50" charset="0"/>
              </a:rPr>
              <a:t>EVOLUZIONI RECENTI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Riconoscimento dell’ascolto del minore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Legge n. 71/2017 – Cyberbullismo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Convenzione di Lanzarote (2007, ratificata in Italia nel 2012)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Riforme sui reati di violenza domestica e minacce contro minori (Codice Rosso, Legge n. 69/2019)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4020948-6B73-4F71-B57B-55294CA40C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3008" y="1053248"/>
            <a:ext cx="5352666" cy="603600"/>
          </a:xfrm>
        </p:spPr>
        <p:txBody>
          <a:bodyPr/>
          <a:lstStyle/>
          <a:p>
            <a:r>
              <a:rPr lang="it-IT" sz="2400" dirty="0">
                <a:latin typeface="Oxfam TSTAR PRO Headline" panose="02000806030000020004" pitchFamily="50" charset="0"/>
              </a:rPr>
              <a:t>IN AMBITO ITALIANO</a:t>
            </a:r>
          </a:p>
        </p:txBody>
      </p:sp>
    </p:spTree>
    <p:extLst>
      <p:ext uri="{BB962C8B-B14F-4D97-AF65-F5344CB8AC3E}">
        <p14:creationId xmlns:p14="http://schemas.microsoft.com/office/powerpoint/2010/main" val="353370735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9C721D-F3E0-4229-AAB4-1BE97D7CD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LAVORIAMO INSIEME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C3AA18B-92FF-4DD3-AF66-377502E3D1B3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7BCCF766-0948-DB4D-A703-A3A813795EF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A5094B8-E64B-47CE-B479-E4268A0AAB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888" y="1269785"/>
            <a:ext cx="10944225" cy="2812794"/>
          </a:xfrm>
        </p:spPr>
        <p:txBody>
          <a:bodyPr/>
          <a:lstStyle/>
          <a:p>
            <a:r>
              <a:rPr lang="it-IT" dirty="0" err="1"/>
              <a:t>Uusiamo</a:t>
            </a:r>
            <a:r>
              <a:rPr lang="it-IT" dirty="0"/>
              <a:t> la nostra lavagna per riflettere assieme sulle varie forme che l’adozione di una condotta inappropriata con i/le minori può assumere.</a:t>
            </a:r>
          </a:p>
          <a:p>
            <a:endParaRPr lang="it-IT" dirty="0"/>
          </a:p>
          <a:p>
            <a:r>
              <a:rPr lang="it-IT" sz="1600" dirty="0"/>
              <a:t>Vi invitiamo a fornire degli esempi di:</a:t>
            </a:r>
          </a:p>
          <a:p>
            <a:pPr marL="342900" indent="-342900">
              <a:buFontTx/>
              <a:buChar char="-"/>
            </a:pPr>
            <a:r>
              <a:rPr lang="it-IT" sz="1600" dirty="0"/>
              <a:t>Violenza fisica o sessuale</a:t>
            </a:r>
          </a:p>
          <a:p>
            <a:pPr marL="342900" indent="-342900">
              <a:buFontTx/>
              <a:buChar char="-"/>
            </a:pPr>
            <a:r>
              <a:rPr lang="it-IT" sz="1600" dirty="0"/>
              <a:t>Violenza psicologica</a:t>
            </a:r>
          </a:p>
          <a:p>
            <a:pPr marL="342900" indent="-342900">
              <a:buFontTx/>
              <a:buChar char="-"/>
            </a:pPr>
            <a:r>
              <a:rPr lang="it-IT" sz="1600" dirty="0"/>
              <a:t>Sfruttamento sessuale o non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7EB5760-D446-4B63-AC29-E8E4A1B47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792" y="4082579"/>
            <a:ext cx="3893121" cy="264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3847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8B9AF7-5A08-4E85-B074-68AC505E9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Una definizione di abuso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997E09D-FB89-490A-9F55-CDDA7AD35F6F}"/>
              </a:ext>
            </a:extLst>
          </p:cNvPr>
          <p:cNvSpPr/>
          <p:nvPr/>
        </p:nvSpPr>
        <p:spPr>
          <a:xfrm>
            <a:off x="695400" y="2581857"/>
            <a:ext cx="11017224" cy="1999271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7DF8CC6-0EC5-46FF-893D-F40F4FA09A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1384" y="1124744"/>
            <a:ext cx="11305256" cy="1036539"/>
          </a:xfrm>
        </p:spPr>
        <p:txBody>
          <a:bodyPr vert="horz" wrap="square" lIns="91440" tIns="108000" rIns="91440" bIns="108000" rtlCol="0" anchor="t">
            <a:spAutoFit/>
          </a:bodyPr>
          <a:lstStyle/>
          <a:p>
            <a:r>
              <a:rPr lang="it-IT" sz="1600" dirty="0">
                <a:latin typeface="Oxfam TSTAR PRO" panose="02000806030000020004" pitchFamily="50" charset="0"/>
              </a:rPr>
              <a:t>Qualsiasi comportamento da parte di chiunque danneggi in modo grave lo sviluppo psico-fisico-sessuale del bambino. Qualsiasi azione o mancata azione che impedisca la crescita armonica e serena del bambino, non rispettando i suoi bisogni e non proteggendolo sul piano fisico e psichico, procurandogli direttamente o indirettamente danno.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29D895-075F-4501-A6D2-7400E1C310DA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7BCCF766-0948-DB4D-A703-A3A813795EF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2CB28150-9F01-4EE0-AF4D-BCC1C8AD818F}"/>
              </a:ext>
            </a:extLst>
          </p:cNvPr>
          <p:cNvSpPr/>
          <p:nvPr/>
        </p:nvSpPr>
        <p:spPr>
          <a:xfrm>
            <a:off x="1163452" y="3111503"/>
            <a:ext cx="9865096" cy="136815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it-IT" sz="1400" dirty="0">
                <a:latin typeface="Oxfam TSTAR PRO" panose="02000806030000020004" pitchFamily="50" charset="0"/>
              </a:rPr>
              <a:t>Qualsiasi comportamento che arrechi un danno fisico reale o potenziale ad un/una minore e che viene messo in atto da un/una adulto/a o da un/una coetaneo/a. Il comportamento fisicamente abusivo include spingere, colpire, schiaffeggiare, scuotere, lanciare, prendere a pugni, calciare, mordere, bruciare, strangolare, avvelenare, palpeggiare, stuprare. Include anche pratiche culturali che possono alterare la fisicità in modi che causano angoscia, danno e/o causano ramificazioni durature per la salute come le mutilazioni genitali femminili. </a:t>
            </a:r>
            <a:endParaRPr lang="en-AU" sz="1400" dirty="0">
              <a:solidFill>
                <a:prstClr val="white"/>
              </a:solidFill>
              <a:latin typeface="Oxfam TSTAR PRO" panose="02000806030000020004" pitchFamily="50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88CAA7D-9E79-42FC-B839-BC11911889F3}"/>
              </a:ext>
            </a:extLst>
          </p:cNvPr>
          <p:cNvSpPr txBox="1"/>
          <p:nvPr/>
        </p:nvSpPr>
        <p:spPr>
          <a:xfrm>
            <a:off x="3575720" y="2636590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Oxfam TSTAR PRO Headline" panose="02000806030000020004" pitchFamily="50" charset="0"/>
              </a:rPr>
              <a:t>Abuso/violenza </a:t>
            </a:r>
            <a:r>
              <a:rPr lang="it-IT" sz="2400" dirty="0" err="1">
                <a:latin typeface="Oxfam TSTAR PRO Headline" panose="02000806030000020004" pitchFamily="50" charset="0"/>
              </a:rPr>
              <a:t>FISICa</a:t>
            </a:r>
            <a:endParaRPr lang="it-IT" sz="2400" dirty="0">
              <a:latin typeface="Oxfam TSTAR PRO Headline" panose="020008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768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/>
    </p:bldLst>
  </p:timing>
</p:sld>
</file>

<file path=ppt/theme/theme1.xml><?xml version="1.0" encoding="utf-8"?>
<a:theme xmlns:a="http://schemas.openxmlformats.org/drawingml/2006/main" name="Oxfam_Global_2021">
  <a:themeElements>
    <a:clrScheme name="Oxfam Global 2021">
      <a:dk1>
        <a:srgbClr val="000000"/>
      </a:dk1>
      <a:lt1>
        <a:srgbClr val="FFFFFF"/>
      </a:lt1>
      <a:dk2>
        <a:srgbClr val="535353"/>
      </a:dk2>
      <a:lt2>
        <a:srgbClr val="E9E9DE"/>
      </a:lt2>
      <a:accent1>
        <a:srgbClr val="448319"/>
      </a:accent1>
      <a:accent2>
        <a:srgbClr val="055E83"/>
      </a:accent2>
      <a:accent3>
        <a:srgbClr val="53287C"/>
      </a:accent3>
      <a:accent4>
        <a:srgbClr val="620235"/>
      </a:accent4>
      <a:accent5>
        <a:srgbClr val="F06D21"/>
      </a:accent5>
      <a:accent6>
        <a:srgbClr val="0A9CDA"/>
      </a:accent6>
      <a:hlink>
        <a:srgbClr val="448319"/>
      </a:hlink>
      <a:folHlink>
        <a:srgbClr val="33611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xfam_Global_2021" id="{0AC860E7-ECE1-054F-B628-7749B19CA6C9}" vid="{C86EF76C-22C3-214F-A05B-63A1912D8C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cd561af-1786-462d-89d9-7f6b1960cb0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CA2386EFA88244DAC766E7679596874" ma:contentTypeVersion="19" ma:contentTypeDescription="Creare un nuovo documento." ma:contentTypeScope="" ma:versionID="6f8f98c10b0eabb578c802c546d448f5">
  <xsd:schema xmlns:xsd="http://www.w3.org/2001/XMLSchema" xmlns:xs="http://www.w3.org/2001/XMLSchema" xmlns:p="http://schemas.microsoft.com/office/2006/metadata/properties" xmlns:ns3="3cd561af-1786-462d-89d9-7f6b1960cb05" xmlns:ns4="aef52d2f-01ce-43f9-9d1f-04d6b32e8b19" targetNamespace="http://schemas.microsoft.com/office/2006/metadata/properties" ma:root="true" ma:fieldsID="90ce8a598fb70516c28d8d11a652f631" ns3:_="" ns4:_="">
    <xsd:import namespace="3cd561af-1786-462d-89d9-7f6b1960cb05"/>
    <xsd:import namespace="aef52d2f-01ce-43f9-9d1f-04d6b32e8b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d561af-1786-462d-89d9-7f6b1960cb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52d2f-01ce-43f9-9d1f-04d6b32e8b1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662F8E-AF2D-4D03-862C-05593046C6CC}">
  <ds:schemaRefs>
    <ds:schemaRef ds:uri="http://schemas.microsoft.com/office/infopath/2007/PartnerControls"/>
    <ds:schemaRef ds:uri="http://purl.org/dc/dcmitype/"/>
    <ds:schemaRef ds:uri="aef52d2f-01ce-43f9-9d1f-04d6b32e8b19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3cd561af-1786-462d-89d9-7f6b1960cb05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F227056-63DA-457F-AFB4-2CE7C10727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d561af-1786-462d-89d9-7f6b1960cb05"/>
    <ds:schemaRef ds:uri="aef52d2f-01ce-43f9-9d1f-04d6b32e8b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0FAC4F-70A2-40C9-9465-831CAFDDFD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Oxfam_Global_2021</Template>
  <TotalTime>596</TotalTime>
  <Words>2767</Words>
  <Application>Microsoft Office PowerPoint</Application>
  <PresentationFormat>Widescreen</PresentationFormat>
  <Paragraphs>346</Paragraphs>
  <Slides>27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7" baseType="lpstr">
      <vt:lpstr>Oxfam TSTAR PRO Headline</vt:lpstr>
      <vt:lpstr>Calibri</vt:lpstr>
      <vt:lpstr>Oxfam TSTAR PRO Light</vt:lpstr>
      <vt:lpstr>Arial</vt:lpstr>
      <vt:lpstr>MS PGothic</vt:lpstr>
      <vt:lpstr>Wingdings</vt:lpstr>
      <vt:lpstr>Courier New</vt:lpstr>
      <vt:lpstr>Oxfam TSTAR PRO</vt:lpstr>
      <vt:lpstr>Oxfam TSTAR PRO Medium</vt:lpstr>
      <vt:lpstr>Oxfam_Global_2021</vt:lpstr>
      <vt:lpstr>QUI SIAMO AL SICURO  PROTEZIONE DELLE / DEI  MINORI</vt:lpstr>
      <vt:lpstr>OBIETTIVI</vt:lpstr>
      <vt:lpstr>UN PERCORSO A TAPPE</vt:lpstr>
      <vt:lpstr>DUBBI E ASPETTATIVE</vt:lpstr>
      <vt:lpstr>COSA SI INTENDE PER CHILD SAFEGUARDING</vt:lpstr>
      <vt:lpstr>Cosa si intende per child safeguarding?</vt:lpstr>
      <vt:lpstr>ALCUNI RIFERIMEnTI LEGISLATIVI</vt:lpstr>
      <vt:lpstr>LAVORIAMO INSIEME</vt:lpstr>
      <vt:lpstr>Una definizione di abuso</vt:lpstr>
      <vt:lpstr>Una definizione di abuso</vt:lpstr>
      <vt:lpstr>Una definizione di abuso</vt:lpstr>
      <vt:lpstr>Una definizione di abuso</vt:lpstr>
      <vt:lpstr>POSSIBILI INDICATORI DI ABUSO</vt:lpstr>
      <vt:lpstr>Standard minimi di child safeguarding</vt:lpstr>
      <vt:lpstr>STANDARD DI TUTELA</vt:lpstr>
      <vt:lpstr>STANDARD MINIMI DI CHILD SAFEGUARDING</vt:lpstr>
      <vt:lpstr>RISK ASSESSMENT </vt:lpstr>
      <vt:lpstr>L’analisi del rischio</vt:lpstr>
      <vt:lpstr>L’analisi del rischio</vt:lpstr>
      <vt:lpstr>LA MATRICE DEL RISCHIO</vt:lpstr>
      <vt:lpstr>TABELLA DI SINTESI DEL RISCHIO</vt:lpstr>
      <vt:lpstr>POTERE E VULNERABILITÀ</vt:lpstr>
      <vt:lpstr>I FATTORI DI RISCHIO</vt:lpstr>
      <vt:lpstr>I FATTORI DI RISCHIO</vt:lpstr>
      <vt:lpstr>LAVORIAMO INSIEME</vt:lpstr>
      <vt:lpstr>VALUTAZIONE DELL’INCONTRo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Vikas Dhir</dc:creator>
  <cp:lastModifiedBy>Maria Grazia Krawczyk</cp:lastModifiedBy>
  <cp:revision>309</cp:revision>
  <dcterms:created xsi:type="dcterms:W3CDTF">2020-07-08T07:54:08Z</dcterms:created>
  <dcterms:modified xsi:type="dcterms:W3CDTF">2026-06-08T15:41:19Z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0x0101003CA2386EFA88244DAC766E7679596874</vt:lpwstr>
  </property>
  <property fmtid="{D5CDD505-2E9C-101B-9397-08002B2CF9AE}" pid="3" name="MediaServiceImageTags">
    <vt:lpwstr/>
  </property>
</Properties>
</file>